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4119" r:id="rId1"/>
  </p:sldMasterIdLst>
  <p:notesMasterIdLst>
    <p:notesMasterId r:id="rId10"/>
  </p:notesMasterIdLst>
  <p:sldIdLst>
    <p:sldId id="256" r:id="rId2"/>
    <p:sldId id="289" r:id="rId3"/>
    <p:sldId id="294" r:id="rId4"/>
    <p:sldId id="292" r:id="rId5"/>
    <p:sldId id="268" r:id="rId6"/>
    <p:sldId id="293" r:id="rId7"/>
    <p:sldId id="277" r:id="rId8"/>
    <p:sldId id="28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מקטע ברירת מחדל" id="{776CDE6D-40E2-405D-9E80-B6FCC3740DCE}">
          <p14:sldIdLst>
            <p14:sldId id="256"/>
            <p14:sldId id="289"/>
            <p14:sldId id="294"/>
            <p14:sldId id="292"/>
            <p14:sldId id="268"/>
            <p14:sldId id="293"/>
          </p14:sldIdLst>
        </p14:section>
        <p14:section name="מקטע ללא כותרת" id="{E9AD52C3-3C9B-402B-BB9A-133322117E41}">
          <p14:sldIdLst>
            <p14:sldId id="277"/>
            <p14:sldId id="28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Eyal" initials="DE" lastIdx="2" clrIdx="0">
    <p:extLst>
      <p:ext uri="{19B8F6BF-5375-455C-9EA6-DF929625EA0E}">
        <p15:presenceInfo xmlns:p15="http://schemas.microsoft.com/office/powerpoint/2012/main" userId="02cdf87a896a83c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58" autoAdjust="0"/>
    <p:restoredTop sz="93400" autoAdjust="0"/>
  </p:normalViewPr>
  <p:slideViewPr>
    <p:cSldViewPr snapToGrid="0">
      <p:cViewPr varScale="1">
        <p:scale>
          <a:sx n="80" d="100"/>
          <a:sy n="80" d="100"/>
        </p:scale>
        <p:origin x="878" y="53"/>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3D25AD2F-6183-4783-B9B7-13F8918059AC}" type="datetimeFigureOut">
              <a:rPr lang="he-IL" smtClean="0"/>
              <a:t>כ"ח/אדר/תש"פ</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BD754899-F568-4748-8963-487220516E5A}" type="slidenum">
              <a:rPr lang="he-IL" smtClean="0"/>
              <a:t>‹#›</a:t>
            </a:fld>
            <a:endParaRPr lang="he-IL"/>
          </a:p>
        </p:txBody>
      </p:sp>
    </p:spTree>
    <p:extLst>
      <p:ext uri="{BB962C8B-B14F-4D97-AF65-F5344CB8AC3E}">
        <p14:creationId xmlns:p14="http://schemas.microsoft.com/office/powerpoint/2010/main" val="290181649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BD754899-F568-4748-8963-487220516E5A}" type="slidenum">
              <a:rPr lang="he-IL" smtClean="0"/>
              <a:t>1</a:t>
            </a:fld>
            <a:endParaRPr lang="he-IL"/>
          </a:p>
        </p:txBody>
      </p:sp>
    </p:spTree>
    <p:extLst>
      <p:ext uri="{BB962C8B-B14F-4D97-AF65-F5344CB8AC3E}">
        <p14:creationId xmlns:p14="http://schemas.microsoft.com/office/powerpoint/2010/main" val="829211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48109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50296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35899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93073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48A87A34-81AB-432B-8DAE-1953F412C126}" type="datetimeFigureOut">
              <a:rPr lang="en-US" smtClean="0"/>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5679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82229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22045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37991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39402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smtClean="0"/>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80746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smtClean="0"/>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6741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3/24/2020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44224758"/>
      </p:ext>
    </p:extLst>
  </p:cSld>
  <p:clrMap bg1="lt1" tx1="dk1" bg2="lt2" tx2="dk2" accent1="accent1" accent2="accent2" accent3="accent3" accent4="accent4" accent5="accent5" accent6="accent6" hlink="hlink" folHlink="folHlink"/>
  <p:sldLayoutIdLst>
    <p:sldLayoutId id="2147484120" r:id="rId1"/>
    <p:sldLayoutId id="2147484121" r:id="rId2"/>
    <p:sldLayoutId id="2147484122" r:id="rId3"/>
    <p:sldLayoutId id="2147484123" r:id="rId4"/>
    <p:sldLayoutId id="2147484124" r:id="rId5"/>
    <p:sldLayoutId id="2147484125" r:id="rId6"/>
    <p:sldLayoutId id="2147484126" r:id="rId7"/>
    <p:sldLayoutId id="2147484127" r:id="rId8"/>
    <p:sldLayoutId id="2147484128" r:id="rId9"/>
    <p:sldLayoutId id="2147484129" r:id="rId10"/>
    <p:sldLayoutId id="2147484130"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כותרת 2">
            <a:extLst>
              <a:ext uri="{FF2B5EF4-FFF2-40B4-BE49-F238E27FC236}">
                <a16:creationId xmlns:a16="http://schemas.microsoft.com/office/drawing/2014/main" xmlns="" id="{75027311-A94E-4662-9E6F-5B6BB3684678}"/>
              </a:ext>
            </a:extLst>
          </p:cNvPr>
          <p:cNvSpPr>
            <a:spLocks noGrp="1"/>
          </p:cNvSpPr>
          <p:nvPr>
            <p:ph type="ctrTitle"/>
          </p:nvPr>
        </p:nvSpPr>
        <p:spPr bwMode="gray">
          <a:xfrm>
            <a:off x="4860839" y="840509"/>
            <a:ext cx="6410486" cy="1459806"/>
          </a:xfrm>
          <a:noFill/>
          <a:ln>
            <a:noFill/>
          </a:ln>
          <a:scene3d>
            <a:camera prst="orthographicFront"/>
            <a:lightRig rig="threePt" dir="t"/>
          </a:scene3d>
          <a:sp3d>
            <a:bevelT w="114300" prst="artDeco"/>
          </a:sp3d>
        </p:spPr>
        <p:style>
          <a:lnRef idx="0">
            <a:scrgbClr r="0" g="0" b="0"/>
          </a:lnRef>
          <a:fillRef idx="0">
            <a:scrgbClr r="0" g="0" b="0"/>
          </a:fillRef>
          <a:effectRef idx="0">
            <a:scrgbClr r="0" g="0" b="0"/>
          </a:effectRef>
          <a:fontRef idx="minor">
            <a:schemeClr val="lt1"/>
          </a:fontRef>
        </p:style>
        <p:txBody>
          <a:bodyPr>
            <a:normAutofit fontScale="90000"/>
          </a:bodyPr>
          <a:lstStyle/>
          <a:p>
            <a:pPr algn="ctr"/>
            <a:r>
              <a:rPr lang="he-IL" b="1" spc="300" dirty="0">
                <a:solidFill>
                  <a:schemeClr val="tx1">
                    <a:lumMod val="95000"/>
                    <a:lumOff val="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אנטי- בקטי </a:t>
            </a:r>
            <a:r>
              <a:rPr lang="he-IL" dirty="0">
                <a:latin typeface="Aharoni" panose="02010803020104030203" pitchFamily="2" charset="-79"/>
                <a:cs typeface="Aharoni" panose="02010803020104030203" pitchFamily="2" charset="-79"/>
              </a:rPr>
              <a:t/>
            </a:r>
            <a:br>
              <a:rPr lang="he-IL" dirty="0">
                <a:latin typeface="Aharoni" panose="02010803020104030203" pitchFamily="2" charset="-79"/>
                <a:cs typeface="Aharoni" panose="02010803020104030203" pitchFamily="2" charset="-79"/>
              </a:rPr>
            </a:br>
            <a:r>
              <a:rPr lang="he-IL" b="1" dirty="0">
                <a:solidFill>
                  <a:schemeClr val="tx1">
                    <a:lumMod val="95000"/>
                    <a:lumOff val="5000"/>
                  </a:schemeClr>
                </a:solidFill>
                <a:latin typeface="Aharoni" panose="02010803020104030203" pitchFamily="2" charset="-79"/>
                <a:cs typeface="Aharoni" panose="02010803020104030203" pitchFamily="2" charset="-79"/>
              </a:rPr>
              <a:t>מחוללי אוזון </a:t>
            </a:r>
            <a:r>
              <a:rPr lang="he-IL" b="1" dirty="0" smtClean="0">
                <a:solidFill>
                  <a:schemeClr val="tx1">
                    <a:lumMod val="95000"/>
                    <a:lumOff val="5000"/>
                  </a:schemeClr>
                </a:solidFill>
                <a:latin typeface="Aharoni" panose="02010803020104030203" pitchFamily="2" charset="-79"/>
                <a:cs typeface="Aharoni" panose="02010803020104030203" pitchFamily="2" charset="-79"/>
              </a:rPr>
              <a:t>לחיטוי חללים</a:t>
            </a:r>
            <a:endParaRPr lang="he-IL" b="1" dirty="0">
              <a:solidFill>
                <a:schemeClr val="tx1">
                  <a:lumMod val="95000"/>
                  <a:lumOff val="5000"/>
                </a:schemeClr>
              </a:solidFill>
              <a:latin typeface="Aharoni" panose="02010803020104030203" pitchFamily="2" charset="-79"/>
              <a:cs typeface="Aharoni" panose="02010803020104030203" pitchFamily="2" charset="-79"/>
            </a:endParaRPr>
          </a:p>
        </p:txBody>
      </p:sp>
      <p:pic>
        <p:nvPicPr>
          <p:cNvPr id="4" name="תמונה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99671"/>
            <a:ext cx="5274018" cy="856218"/>
          </a:xfrm>
          <a:prstGeom prst="rect">
            <a:avLst/>
          </a:prstGeom>
        </p:spPr>
      </p:pic>
      <p:pic>
        <p:nvPicPr>
          <p:cNvPr id="5" name="תמונה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66082" y="4278449"/>
            <a:ext cx="3681984" cy="2377440"/>
          </a:xfrm>
          <a:prstGeom prst="ellipse">
            <a:avLst/>
          </a:prstGeom>
          <a:ln>
            <a:noFill/>
          </a:ln>
          <a:effectLst>
            <a:softEdge rad="112500"/>
          </a:effectLst>
        </p:spPr>
      </p:pic>
      <p:pic>
        <p:nvPicPr>
          <p:cNvPr id="6" name="תמונה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78913" y="3216292"/>
            <a:ext cx="3456432" cy="2432304"/>
          </a:xfrm>
          <a:prstGeom prst="ellipse">
            <a:avLst/>
          </a:prstGeom>
          <a:ln>
            <a:noFill/>
          </a:ln>
          <a:effectLst>
            <a:softEdge rad="112500"/>
          </a:effectLst>
        </p:spPr>
      </p:pic>
      <p:pic>
        <p:nvPicPr>
          <p:cNvPr id="7" name="תמונה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64941" y="628025"/>
            <a:ext cx="3121152" cy="4175760"/>
          </a:xfrm>
          <a:prstGeom prst="ellipse">
            <a:avLst/>
          </a:prstGeom>
          <a:ln>
            <a:noFill/>
          </a:ln>
          <a:effectLst>
            <a:softEdge rad="112500"/>
          </a:effectLst>
        </p:spPr>
      </p:pic>
    </p:spTree>
    <p:extLst>
      <p:ext uri="{BB962C8B-B14F-4D97-AF65-F5344CB8AC3E}">
        <p14:creationId xmlns:p14="http://schemas.microsoft.com/office/powerpoint/2010/main" val="968173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a:extLst>
              <a:ext uri="{FF2B5EF4-FFF2-40B4-BE49-F238E27FC236}">
                <a16:creationId xmlns:a16="http://schemas.microsoft.com/office/drawing/2014/main" xmlns="" id="{50D6C221-77B1-4BEC-8CC2-1F01806B6521}"/>
              </a:ext>
            </a:extLst>
          </p:cNvPr>
          <p:cNvSpPr>
            <a:spLocks noGrp="1"/>
          </p:cNvSpPr>
          <p:nvPr>
            <p:ph type="ctrTitle"/>
          </p:nvPr>
        </p:nvSpPr>
        <p:spPr>
          <a:xfrm>
            <a:off x="6904760" y="519922"/>
            <a:ext cx="4233718" cy="646331"/>
          </a:xfrm>
          <a:prstGeom prst="rect">
            <a:avLst/>
          </a:prstGeom>
        </p:spPr>
        <p:txBody>
          <a:bodyPr wrap="square">
            <a:spAutoFit/>
          </a:bodyPr>
          <a:lstStyle/>
          <a:p>
            <a:pPr algn="r"/>
            <a:r>
              <a:rPr lang="he-IL" sz="4000" b="1" dirty="0">
                <a:latin typeface="Times New Roman" panose="02020603050405020304" pitchFamily="18" charset="0"/>
                <a:ea typeface="+mn-ea"/>
                <a:cs typeface="Calibri" panose="020F0502020204030204" pitchFamily="34" charset="0"/>
              </a:rPr>
              <a:t>האוזון תיאור כללי</a:t>
            </a:r>
          </a:p>
        </p:txBody>
      </p:sp>
      <p:sp>
        <p:nvSpPr>
          <p:cNvPr id="5" name="מציין מיקום תוכן 2">
            <a:extLst>
              <a:ext uri="{FF2B5EF4-FFF2-40B4-BE49-F238E27FC236}">
                <a16:creationId xmlns:a16="http://schemas.microsoft.com/office/drawing/2014/main" xmlns="" id="{AED4D639-6216-426B-BA58-47840376C4F8}"/>
              </a:ext>
            </a:extLst>
          </p:cNvPr>
          <p:cNvSpPr>
            <a:spLocks noGrp="1"/>
          </p:cNvSpPr>
          <p:nvPr>
            <p:ph type="subTitle" idx="1"/>
          </p:nvPr>
        </p:nvSpPr>
        <p:spPr>
          <a:xfrm>
            <a:off x="95250" y="1232928"/>
            <a:ext cx="11043228" cy="5061527"/>
          </a:xfrm>
        </p:spPr>
        <p:txBody>
          <a:bodyPr>
            <a:noAutofit/>
          </a:bodyPr>
          <a:lstStyle/>
          <a:p>
            <a:pPr algn="r">
              <a:lnSpc>
                <a:spcPct val="100000"/>
              </a:lnSpc>
            </a:pPr>
            <a:r>
              <a:rPr lang="he-IL" sz="2400" dirty="0">
                <a:ln w="3175" cmpd="sng">
                  <a:noFill/>
                </a:ln>
                <a:latin typeface="Calibri" panose="020F0502020204030204" pitchFamily="34" charset="0"/>
                <a:cs typeface="Calibri" panose="020F0502020204030204" pitchFamily="34" charset="0"/>
              </a:rPr>
              <a:t>האוֹזוֹן הוא גז חסר צבע ובעל ריח חריף אופייני. הוא מורכב משלושה אטומים של חמצן. </a:t>
            </a:r>
          </a:p>
          <a:p>
            <a:pPr algn="r">
              <a:lnSpc>
                <a:spcPct val="100000"/>
              </a:lnSpc>
            </a:pPr>
            <a:r>
              <a:rPr lang="he-IL" sz="2400" dirty="0">
                <a:ln w="3175" cmpd="sng">
                  <a:noFill/>
                </a:ln>
                <a:latin typeface="Calibri" panose="020F0502020204030204" pitchFamily="34" charset="0"/>
                <a:cs typeface="Calibri" panose="020F0502020204030204" pitchFamily="34" charset="0"/>
              </a:rPr>
              <a:t>מולקולת אוזון אינה יציבה והיא פעילה מאוד מבחינה כימית.</a:t>
            </a:r>
          </a:p>
          <a:p>
            <a:pPr algn="r">
              <a:lnSpc>
                <a:spcPct val="100000"/>
              </a:lnSpc>
            </a:pPr>
            <a:r>
              <a:rPr lang="he-IL" sz="2400" dirty="0">
                <a:ln w="3175" cmpd="sng">
                  <a:noFill/>
                </a:ln>
                <a:latin typeface="Calibri" panose="020F0502020204030204" pitchFamily="34" charset="0"/>
                <a:cs typeface="Calibri" panose="020F0502020204030204" pitchFamily="34" charset="0"/>
              </a:rPr>
              <a:t>בשל היותו חומר חיטוי יעיל, ללא כימיקלים ובטוח לחלוטין  שימוש באוזון מומס במים ו/או באוזון במצב גזי, מאפשר למנוע גידול של בקטריות חיידקים  וירוסים ופטריות  לא רצויים במוצרי מזון ואריזות,</a:t>
            </a:r>
            <a:r>
              <a:rPr lang="en-US" sz="2400" dirty="0">
                <a:ln w="3175" cmpd="sng">
                  <a:noFill/>
                </a:ln>
                <a:latin typeface="Calibri" panose="020F0502020204030204" pitchFamily="34" charset="0"/>
                <a:cs typeface="Calibri" panose="020F0502020204030204" pitchFamily="34" charset="0"/>
              </a:rPr>
              <a:t> </a:t>
            </a:r>
            <a:r>
              <a:rPr lang="he-IL" sz="2400" dirty="0">
                <a:ln w="3175" cmpd="sng">
                  <a:noFill/>
                </a:ln>
                <a:latin typeface="Calibri" panose="020F0502020204030204" pitchFamily="34" charset="0"/>
                <a:cs typeface="Calibri" panose="020F0502020204030204" pitchFamily="34" charset="0"/>
              </a:rPr>
              <a:t>בתי חולים </a:t>
            </a:r>
            <a:r>
              <a:rPr lang="en-US" sz="2400" dirty="0">
                <a:ln w="3175" cmpd="sng">
                  <a:noFill/>
                </a:ln>
                <a:latin typeface="Calibri" panose="020F0502020204030204" pitchFamily="34" charset="0"/>
                <a:cs typeface="Calibri" panose="020F0502020204030204" pitchFamily="34" charset="0"/>
              </a:rPr>
              <a:t>, </a:t>
            </a:r>
            <a:r>
              <a:rPr lang="he-IL" sz="2400" dirty="0">
                <a:ln w="3175" cmpd="sng">
                  <a:noFill/>
                </a:ln>
                <a:latin typeface="Calibri" panose="020F0502020204030204" pitchFamily="34" charset="0"/>
                <a:cs typeface="Calibri" panose="020F0502020204030204" pitchFamily="34" charset="0"/>
              </a:rPr>
              <a:t>בריכות שחיה ובמניעת ריחות.</a:t>
            </a:r>
          </a:p>
          <a:p>
            <a:pPr algn="r">
              <a:lnSpc>
                <a:spcPct val="100000"/>
              </a:lnSpc>
            </a:pPr>
            <a:r>
              <a:rPr lang="he-IL" sz="2400" dirty="0">
                <a:ln w="3175" cmpd="sng">
                  <a:noFill/>
                </a:ln>
                <a:solidFill>
                  <a:srgbClr val="FF0000"/>
                </a:solidFill>
                <a:latin typeface="Calibri" panose="020F0502020204030204" pitchFamily="34" charset="0"/>
                <a:cs typeface="Calibri" panose="020F0502020204030204" pitchFamily="34" charset="0"/>
              </a:rPr>
              <a:t>היתרונות בשימוש באוזון הן</a:t>
            </a:r>
            <a:r>
              <a:rPr lang="he-IL" sz="2400" dirty="0">
                <a:ln w="3175" cmpd="sng">
                  <a:noFill/>
                </a:ln>
                <a:latin typeface="Calibri" panose="020F0502020204030204" pitchFamily="34" charset="0"/>
                <a:cs typeface="Calibri" panose="020F0502020204030204" pitchFamily="34" charset="0"/>
              </a:rPr>
              <a:t> :</a:t>
            </a:r>
          </a:p>
          <a:p>
            <a:pPr algn="r">
              <a:lnSpc>
                <a:spcPct val="100000"/>
              </a:lnSpc>
            </a:pPr>
            <a:r>
              <a:rPr lang="he-IL" sz="2400" dirty="0">
                <a:ln w="3175" cmpd="sng">
                  <a:noFill/>
                </a:ln>
                <a:latin typeface="Calibri" panose="020F0502020204030204" pitchFamily="34" charset="0"/>
                <a:cs typeface="Calibri" panose="020F0502020204030204" pitchFamily="34" charset="0"/>
              </a:rPr>
              <a:t>א. יעילוּת גבוהה מאוד </a:t>
            </a:r>
            <a:r>
              <a:rPr lang="he-IL" sz="2400" dirty="0" smtClean="0">
                <a:ln w="3175" cmpd="sng">
                  <a:noFill/>
                </a:ln>
                <a:latin typeface="Calibri" panose="020F0502020204030204" pitchFamily="34" charset="0"/>
                <a:cs typeface="Calibri" panose="020F0502020204030204" pitchFamily="34" charset="0"/>
              </a:rPr>
              <a:t>בחיטוי.</a:t>
            </a:r>
            <a:endParaRPr lang="he-IL" sz="2400" dirty="0">
              <a:ln w="3175" cmpd="sng">
                <a:noFill/>
              </a:ln>
              <a:latin typeface="Calibri" panose="020F0502020204030204" pitchFamily="34" charset="0"/>
              <a:cs typeface="Calibri" panose="020F0502020204030204" pitchFamily="34" charset="0"/>
            </a:endParaRPr>
          </a:p>
          <a:p>
            <a:pPr algn="r">
              <a:lnSpc>
                <a:spcPct val="100000"/>
              </a:lnSpc>
            </a:pPr>
            <a:r>
              <a:rPr lang="he-IL" sz="2400" dirty="0">
                <a:ln w="3175" cmpd="sng">
                  <a:noFill/>
                </a:ln>
                <a:latin typeface="Calibri" panose="020F0502020204030204" pitchFamily="34" charset="0"/>
                <a:cs typeface="Calibri" panose="020F0502020204030204" pitchFamily="34" charset="0"/>
              </a:rPr>
              <a:t>ב. מחיר נמוך </a:t>
            </a:r>
            <a:r>
              <a:rPr lang="he-IL" sz="2400" dirty="0" smtClean="0">
                <a:ln w="3175" cmpd="sng">
                  <a:noFill/>
                </a:ln>
                <a:latin typeface="Calibri" panose="020F0502020204030204" pitchFamily="34" charset="0"/>
                <a:cs typeface="Calibri" panose="020F0502020204030204" pitchFamily="34" charset="0"/>
              </a:rPr>
              <a:t>יחסית. </a:t>
            </a:r>
            <a:endParaRPr lang="he-IL" sz="2400" dirty="0">
              <a:ln w="3175" cmpd="sng">
                <a:noFill/>
              </a:ln>
              <a:latin typeface="Calibri" panose="020F0502020204030204" pitchFamily="34" charset="0"/>
              <a:cs typeface="Calibri" panose="020F0502020204030204" pitchFamily="34" charset="0"/>
            </a:endParaRPr>
          </a:p>
          <a:p>
            <a:pPr algn="r">
              <a:lnSpc>
                <a:spcPct val="100000"/>
              </a:lnSpc>
            </a:pPr>
            <a:r>
              <a:rPr lang="he-IL" sz="2400" dirty="0">
                <a:ln w="3175" cmpd="sng">
                  <a:noFill/>
                </a:ln>
                <a:latin typeface="Calibri" panose="020F0502020204030204" pitchFamily="34" charset="0"/>
                <a:cs typeface="Calibri" panose="020F0502020204030204" pitchFamily="34" charset="0"/>
              </a:rPr>
              <a:t>ג. החיטוי מתבצע ללא תוספת </a:t>
            </a:r>
            <a:r>
              <a:rPr lang="he-IL" sz="2400" dirty="0" smtClean="0">
                <a:ln w="3175" cmpd="sng">
                  <a:noFill/>
                </a:ln>
                <a:latin typeface="Calibri" panose="020F0502020204030204" pitchFamily="34" charset="0"/>
                <a:cs typeface="Calibri" panose="020F0502020204030204" pitchFamily="34" charset="0"/>
              </a:rPr>
              <a:t>כימיקלים.</a:t>
            </a:r>
            <a:endParaRPr lang="he-IL" sz="2400" dirty="0">
              <a:ln w="3175" cmpd="sng">
                <a:noFill/>
              </a:ln>
              <a:latin typeface="Calibri" panose="020F0502020204030204" pitchFamily="34" charset="0"/>
              <a:cs typeface="Calibri" panose="020F0502020204030204" pitchFamily="34" charset="0"/>
            </a:endParaRPr>
          </a:p>
          <a:p>
            <a:pPr algn="r">
              <a:lnSpc>
                <a:spcPct val="100000"/>
              </a:lnSpc>
            </a:pPr>
            <a:r>
              <a:rPr lang="he-IL" sz="2400" dirty="0" smtClean="0">
                <a:ln w="3175" cmpd="sng">
                  <a:noFill/>
                </a:ln>
                <a:latin typeface="Calibri" panose="020F0502020204030204" pitchFamily="34" charset="0"/>
                <a:cs typeface="Calibri" panose="020F0502020204030204" pitchFamily="34" charset="0"/>
              </a:rPr>
              <a:t>ד. </a:t>
            </a:r>
            <a:r>
              <a:rPr lang="he-IL" sz="2400" dirty="0">
                <a:ln w="3175" cmpd="sng">
                  <a:noFill/>
                </a:ln>
                <a:latin typeface="Calibri" panose="020F0502020204030204" pitchFamily="34" charset="0"/>
                <a:cs typeface="Calibri" panose="020F0502020204030204" pitchFamily="34" charset="0"/>
              </a:rPr>
              <a:t>התחזוקה של הציוד והמכשור לייצורו פשוטה ומהירה.</a:t>
            </a:r>
          </a:p>
        </p:txBody>
      </p:sp>
      <p:pic>
        <p:nvPicPr>
          <p:cNvPr id="6" name="תמונה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99671"/>
            <a:ext cx="5274018" cy="856218"/>
          </a:xfrm>
          <a:prstGeom prst="rect">
            <a:avLst/>
          </a:prstGeom>
        </p:spPr>
      </p:pic>
    </p:spTree>
    <p:extLst>
      <p:ext uri="{BB962C8B-B14F-4D97-AF65-F5344CB8AC3E}">
        <p14:creationId xmlns:p14="http://schemas.microsoft.com/office/powerpoint/2010/main" val="15047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xmlns="" id="{27BCF1C0-E6AF-47BC-9723-84454C794555}"/>
              </a:ext>
            </a:extLst>
          </p:cNvPr>
          <p:cNvSpPr txBox="1"/>
          <p:nvPr/>
        </p:nvSpPr>
        <p:spPr>
          <a:xfrm>
            <a:off x="562608" y="608371"/>
            <a:ext cx="10538691" cy="1198838"/>
          </a:xfrm>
          <a:prstGeom prst="rect">
            <a:avLst/>
          </a:prstGeom>
        </p:spPr>
        <p:txBody>
          <a:bodyPr vert="horz" lIns="91440" tIns="45720" rIns="91440" bIns="45720" rtlCol="0" anchor="b">
            <a:normAutofit lnSpcReduction="10000"/>
          </a:bodyPr>
          <a:lstStyle/>
          <a:p>
            <a:pPr algn="r">
              <a:lnSpc>
                <a:spcPct val="90000"/>
              </a:lnSpc>
              <a:spcBef>
                <a:spcPct val="0"/>
              </a:spcBef>
              <a:spcAft>
                <a:spcPts val="600"/>
              </a:spcAft>
            </a:pPr>
            <a:r>
              <a:rPr lang="he-IL" sz="4000" b="1" dirty="0" smtClean="0">
                <a:ln w="3175" cmpd="sng">
                  <a:noFill/>
                </a:ln>
                <a:latin typeface="Calibri" panose="020F0502020204030204" pitchFamily="34" charset="0"/>
                <a:ea typeface="+mj-ea"/>
                <a:cs typeface="Calibri" panose="020F0502020204030204" pitchFamily="34" charset="0"/>
              </a:rPr>
              <a:t>ניסוי : </a:t>
            </a:r>
          </a:p>
          <a:p>
            <a:pPr algn="r">
              <a:lnSpc>
                <a:spcPct val="90000"/>
              </a:lnSpc>
              <a:spcBef>
                <a:spcPct val="0"/>
              </a:spcBef>
              <a:spcAft>
                <a:spcPts val="600"/>
              </a:spcAft>
            </a:pPr>
            <a:r>
              <a:rPr lang="en-US" sz="4000" dirty="0" smtClean="0">
                <a:ln w="3175" cmpd="sng">
                  <a:noFill/>
                </a:ln>
                <a:latin typeface="Calibri" panose="020F0502020204030204" pitchFamily="34" charset="0"/>
                <a:ea typeface="+mj-ea"/>
                <a:cs typeface="Calibri" panose="020F0502020204030204" pitchFamily="34" charset="0"/>
              </a:rPr>
              <a:t>בדיקה </a:t>
            </a:r>
            <a:r>
              <a:rPr lang="he-IL" sz="4000" dirty="0" smtClean="0">
                <a:ln w="3175" cmpd="sng">
                  <a:noFill/>
                </a:ln>
                <a:latin typeface="Calibri" panose="020F0502020204030204" pitchFamily="34" charset="0"/>
                <a:ea typeface="+mj-ea"/>
                <a:cs typeface="Calibri" panose="020F0502020204030204" pitchFamily="34" charset="0"/>
              </a:rPr>
              <a:t>באמצעות </a:t>
            </a:r>
            <a:r>
              <a:rPr lang="en-US" sz="4000" dirty="0" smtClean="0">
                <a:ln w="3175" cmpd="sng">
                  <a:noFill/>
                </a:ln>
                <a:latin typeface="Calibri" panose="020F0502020204030204" pitchFamily="34" charset="0"/>
                <a:ea typeface="+mj-ea"/>
                <a:cs typeface="Calibri" panose="020F0502020204030204" pitchFamily="34" charset="0"/>
              </a:rPr>
              <a:t>צלחות פטרי </a:t>
            </a:r>
            <a:r>
              <a:rPr lang="en-US" sz="4000" dirty="0">
                <a:ln w="3175" cmpd="sng">
                  <a:noFill/>
                </a:ln>
                <a:latin typeface="Calibri" panose="020F0502020204030204" pitchFamily="34" charset="0"/>
                <a:ea typeface="+mj-ea"/>
                <a:cs typeface="Calibri" panose="020F0502020204030204" pitchFamily="34" charset="0"/>
              </a:rPr>
              <a:t>ליעילות החיטוי</a:t>
            </a:r>
          </a:p>
        </p:txBody>
      </p:sp>
      <p:pic>
        <p:nvPicPr>
          <p:cNvPr id="3" name="Picture 4" descr="תצוגה מקדימה של תמונה">
            <a:extLst>
              <a:ext uri="{FF2B5EF4-FFF2-40B4-BE49-F238E27FC236}">
                <a16:creationId xmlns:a16="http://schemas.microsoft.com/office/drawing/2014/main" xmlns="" id="{80FC5750-8915-404B-BD24-C0A51E486B4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2160"/>
          <a:stretch/>
        </p:blipFill>
        <p:spPr bwMode="auto">
          <a:xfrm>
            <a:off x="7696035" y="2203293"/>
            <a:ext cx="3405264" cy="280422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8" descr="תצוגה מקדימה של תמונה">
            <a:extLst>
              <a:ext uri="{FF2B5EF4-FFF2-40B4-BE49-F238E27FC236}">
                <a16:creationId xmlns:a16="http://schemas.microsoft.com/office/drawing/2014/main" xmlns="" id="{42D43B01-6F32-43E3-ADA0-2A322087740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6969" r="1" b="1"/>
          <a:stretch/>
        </p:blipFill>
        <p:spPr bwMode="auto">
          <a:xfrm>
            <a:off x="2826327" y="2203285"/>
            <a:ext cx="3405264" cy="2804234"/>
          </a:xfrm>
          <a:prstGeom prst="rect">
            <a:avLst/>
          </a:prstGeom>
          <a:noFill/>
          <a:extLst>
            <a:ext uri="{909E8E84-426E-40DD-AFC4-6F175D3DCCD1}">
              <a14:hiddenFill xmlns:a14="http://schemas.microsoft.com/office/drawing/2010/main">
                <a:solidFill>
                  <a:srgbClr val="FFFFFF"/>
                </a:solidFill>
              </a14:hiddenFill>
            </a:ext>
          </a:extLst>
        </p:spPr>
      </p:pic>
      <p:pic>
        <p:nvPicPr>
          <p:cNvPr id="16" name="תמונה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799671"/>
            <a:ext cx="5274018" cy="856218"/>
          </a:xfrm>
          <a:prstGeom prst="rect">
            <a:avLst/>
          </a:prstGeom>
        </p:spPr>
      </p:pic>
      <p:sp>
        <p:nvSpPr>
          <p:cNvPr id="5" name="מלבן 4"/>
          <p:cNvSpPr/>
          <p:nvPr/>
        </p:nvSpPr>
        <p:spPr>
          <a:xfrm>
            <a:off x="8816454" y="5172501"/>
            <a:ext cx="1496613" cy="3684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לפני טיפול</a:t>
            </a:r>
            <a:endParaRPr lang="he-IL" dirty="0"/>
          </a:p>
        </p:txBody>
      </p:sp>
      <p:sp>
        <p:nvSpPr>
          <p:cNvPr id="6" name="מלבן 5"/>
          <p:cNvSpPr/>
          <p:nvPr/>
        </p:nvSpPr>
        <p:spPr>
          <a:xfrm>
            <a:off x="3800901" y="5145205"/>
            <a:ext cx="1473117" cy="3684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t>אחרי טיפול</a:t>
            </a:r>
            <a:endParaRPr lang="he-IL" dirty="0"/>
          </a:p>
        </p:txBody>
      </p:sp>
    </p:spTree>
    <p:extLst>
      <p:ext uri="{BB962C8B-B14F-4D97-AF65-F5344CB8AC3E}">
        <p14:creationId xmlns:p14="http://schemas.microsoft.com/office/powerpoint/2010/main" val="3456857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0867043D-FE38-45B4-AD7A-BC5193031057}"/>
              </a:ext>
            </a:extLst>
          </p:cNvPr>
          <p:cNvSpPr txBox="1">
            <a:spLocks/>
          </p:cNvSpPr>
          <p:nvPr/>
        </p:nvSpPr>
        <p:spPr>
          <a:xfrm>
            <a:off x="4881880" y="617469"/>
            <a:ext cx="6626859" cy="802640"/>
          </a:xfrm>
          <a:prstGeom prst="rect">
            <a:avLst/>
          </a:prstGeom>
        </p:spPr>
        <p:txBody>
          <a:bodyPr>
            <a:normAutofit/>
          </a:bodyPr>
          <a:lst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he-IL" b="1" dirty="0">
                <a:latin typeface="Calibri" panose="020F0502020204030204" pitchFamily="34" charset="0"/>
                <a:cs typeface="Calibri" panose="020F0502020204030204" pitchFamily="34" charset="0"/>
              </a:rPr>
              <a:t>   סדרת </a:t>
            </a:r>
            <a:r>
              <a:rPr lang="en-US" b="1" dirty="0">
                <a:latin typeface="Calibri" panose="020F0502020204030204" pitchFamily="34" charset="0"/>
                <a:cs typeface="Calibri" panose="020F0502020204030204" pitchFamily="34" charset="0"/>
              </a:rPr>
              <a:t>  AOR </a:t>
            </a:r>
            <a:r>
              <a:rPr lang="he-IL" b="1" dirty="0">
                <a:latin typeface="Calibri" panose="020F0502020204030204" pitchFamily="34" charset="0"/>
                <a:cs typeface="Calibri" panose="020F0502020204030204" pitchFamily="34" charset="0"/>
              </a:rPr>
              <a:t>לחיטוי חדרים</a:t>
            </a:r>
          </a:p>
        </p:txBody>
      </p:sp>
      <p:sp>
        <p:nvSpPr>
          <p:cNvPr id="3" name="מציין מיקום תוכן 2">
            <a:extLst>
              <a:ext uri="{FF2B5EF4-FFF2-40B4-BE49-F238E27FC236}">
                <a16:creationId xmlns:a16="http://schemas.microsoft.com/office/drawing/2014/main" xmlns="" id="{27A4F232-0DCB-4CEA-8421-D62F92A1E696}"/>
              </a:ext>
            </a:extLst>
          </p:cNvPr>
          <p:cNvSpPr txBox="1">
            <a:spLocks/>
          </p:cNvSpPr>
          <p:nvPr/>
        </p:nvSpPr>
        <p:spPr>
          <a:xfrm>
            <a:off x="1489074" y="1595120"/>
            <a:ext cx="9743440" cy="4029540"/>
          </a:xfrm>
          <a:prstGeom prst="rect">
            <a:avLst/>
          </a:prstGeom>
        </p:spPr>
        <p:txBody>
          <a:bodyPr>
            <a:noAutofit/>
          </a:bodyPr>
          <a:lst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he-IL" dirty="0">
                <a:latin typeface="Calibri" panose="020F0502020204030204" pitchFamily="34" charset="0"/>
                <a:cs typeface="Calibri" panose="020F0502020204030204" pitchFamily="34" charset="0"/>
              </a:rPr>
              <a:t>המערכות הנ"ל מייצרות גז אוזון בתפוקה גבוהה מאד. על פי רוב הן משמשות לחיטוי חללים ללא שהיית אדם בהם, כך ניתן לעבוד בהספקי אוזון גבוהים מאד ולהשיג חיטוי והשמדת גופים מיקרוביולוגיים בצורה מקסימלית.</a:t>
            </a:r>
          </a:p>
          <a:p>
            <a:r>
              <a:rPr lang="he-IL" dirty="0">
                <a:latin typeface="Calibri" panose="020F0502020204030204" pitchFamily="34" charset="0"/>
                <a:cs typeface="Calibri" panose="020F0502020204030204" pitchFamily="34" charset="0"/>
              </a:rPr>
              <a:t>יחד עם זאת, בשילוב הבקר הייעודי למערכות, ניתן לכוון את המערכות לעבודה בסביבה אנושית בהתאם להנחיות המכון לבטיחות ולגהות.</a:t>
            </a:r>
          </a:p>
          <a:p>
            <a:r>
              <a:rPr lang="he-IL" dirty="0">
                <a:latin typeface="Calibri" panose="020F0502020204030204" pitchFamily="34" charset="0"/>
                <a:cs typeface="Calibri" panose="020F0502020204030204" pitchFamily="34" charset="0"/>
              </a:rPr>
              <a:t>ניתן לשהות ולבצע עבודות בסביבת אוזון בריכוז של עד 0.1</a:t>
            </a:r>
            <a:r>
              <a:rPr lang="en-US" dirty="0">
                <a:latin typeface="Calibri" panose="020F0502020204030204" pitchFamily="34" charset="0"/>
                <a:cs typeface="Calibri" panose="020F0502020204030204" pitchFamily="34" charset="0"/>
              </a:rPr>
              <a:t>PPM </a:t>
            </a:r>
            <a:r>
              <a:rPr lang="he-IL" dirty="0">
                <a:latin typeface="Calibri" panose="020F0502020204030204" pitchFamily="34" charset="0"/>
                <a:cs typeface="Calibri" panose="020F0502020204030204" pitchFamily="34" charset="0"/>
              </a:rPr>
              <a:t> במשך שעתיים.</a:t>
            </a:r>
          </a:p>
          <a:p>
            <a:r>
              <a:rPr lang="he-IL" dirty="0">
                <a:latin typeface="Calibri" panose="020F0502020204030204" pitchFamily="34" charset="0"/>
                <a:cs typeface="Calibri" panose="020F0502020204030204" pitchFamily="34" charset="0"/>
              </a:rPr>
              <a:t> ובריכוזים נמוכים יותר של אוזון, אף לזמן ארוך יותר ללא הגבלה- בהתאם להנחיות.</a:t>
            </a:r>
          </a:p>
          <a:p>
            <a:pPr marL="0" indent="0">
              <a:buNone/>
            </a:pPr>
            <a:r>
              <a:rPr lang="he-IL" dirty="0">
                <a:latin typeface="+mj-lt"/>
              </a:rPr>
              <a:t/>
            </a:r>
            <a:br>
              <a:rPr lang="he-IL" dirty="0">
                <a:latin typeface="+mj-lt"/>
              </a:rPr>
            </a:br>
            <a:endParaRPr lang="he-IL" dirty="0">
              <a:latin typeface="+mj-lt"/>
            </a:endParaRPr>
          </a:p>
        </p:txBody>
      </p:sp>
      <p:pic>
        <p:nvPicPr>
          <p:cNvPr id="5" name="תמונה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99671"/>
            <a:ext cx="5274018" cy="856218"/>
          </a:xfrm>
          <a:prstGeom prst="rect">
            <a:avLst/>
          </a:prstGeom>
        </p:spPr>
      </p:pic>
    </p:spTree>
    <p:extLst>
      <p:ext uri="{BB962C8B-B14F-4D97-AF65-F5344CB8AC3E}">
        <p14:creationId xmlns:p14="http://schemas.microsoft.com/office/powerpoint/2010/main" val="26438560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1383" r="26587"/>
          <a:stretch/>
        </p:blipFill>
        <p:spPr bwMode="auto">
          <a:xfrm>
            <a:off x="457676" y="904966"/>
            <a:ext cx="3123211" cy="41790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51784" y="3789040"/>
            <a:ext cx="3456384" cy="2435368"/>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35883" y="2036669"/>
            <a:ext cx="3680673" cy="2378819"/>
          </a:xfrm>
          <a:prstGeom prst="rect">
            <a:avLst/>
          </a:prstGeom>
        </p:spPr>
      </p:pic>
      <p:sp>
        <p:nvSpPr>
          <p:cNvPr id="4" name="TextBox 3"/>
          <p:cNvSpPr txBox="1"/>
          <p:nvPr/>
        </p:nvSpPr>
        <p:spPr>
          <a:xfrm>
            <a:off x="5017392" y="2994511"/>
            <a:ext cx="1512168" cy="923330"/>
          </a:xfrm>
          <a:prstGeom prst="rect">
            <a:avLst/>
          </a:prstGeom>
          <a:noFill/>
        </p:spPr>
        <p:txBody>
          <a:bodyPr wrap="square" rtlCol="1">
            <a:spAutoFit/>
          </a:bodyPr>
          <a:lstStyle/>
          <a:p>
            <a:r>
              <a:rPr lang="en-US" dirty="0"/>
              <a:t>Ozone Unit with </a:t>
            </a:r>
            <a:r>
              <a:rPr lang="en-US" dirty="0" smtClean="0"/>
              <a:t>Timer</a:t>
            </a:r>
          </a:p>
          <a:p>
            <a:r>
              <a:rPr lang="en-US" dirty="0" smtClean="0"/>
              <a:t>AORT 1550</a:t>
            </a:r>
            <a:endParaRPr lang="he-IL" dirty="0"/>
          </a:p>
        </p:txBody>
      </p:sp>
      <p:sp>
        <p:nvSpPr>
          <p:cNvPr id="6" name="TextBox 5"/>
          <p:cNvSpPr txBox="1"/>
          <p:nvPr/>
        </p:nvSpPr>
        <p:spPr>
          <a:xfrm>
            <a:off x="4125275" y="1096383"/>
            <a:ext cx="1512168" cy="646331"/>
          </a:xfrm>
          <a:prstGeom prst="rect">
            <a:avLst/>
          </a:prstGeom>
          <a:noFill/>
        </p:spPr>
        <p:txBody>
          <a:bodyPr wrap="square" rtlCol="1">
            <a:spAutoFit/>
          </a:bodyPr>
          <a:lstStyle/>
          <a:p>
            <a:r>
              <a:rPr lang="en-US" dirty="0"/>
              <a:t>Mobile </a:t>
            </a:r>
            <a:r>
              <a:rPr lang="en-US" dirty="0" smtClean="0"/>
              <a:t>Unit</a:t>
            </a:r>
          </a:p>
          <a:p>
            <a:r>
              <a:rPr lang="en-US" dirty="0" smtClean="0"/>
              <a:t>AORS 4550</a:t>
            </a:r>
            <a:endParaRPr lang="he-IL" dirty="0"/>
          </a:p>
        </p:txBody>
      </p:sp>
      <p:cxnSp>
        <p:nvCxnSpPr>
          <p:cNvPr id="7" name="Straight Arrow Connector 6"/>
          <p:cNvCxnSpPr/>
          <p:nvPr/>
        </p:nvCxnSpPr>
        <p:spPr>
          <a:xfrm flipH="1">
            <a:off x="2749853" y="1419548"/>
            <a:ext cx="1330636" cy="7920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637443" y="3805975"/>
            <a:ext cx="0" cy="60951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9948232" y="1697282"/>
            <a:ext cx="1512168" cy="1200329"/>
          </a:xfrm>
          <a:prstGeom prst="rect">
            <a:avLst/>
          </a:prstGeom>
          <a:noFill/>
        </p:spPr>
        <p:txBody>
          <a:bodyPr wrap="square" rtlCol="1">
            <a:spAutoFit/>
          </a:bodyPr>
          <a:lstStyle/>
          <a:p>
            <a:r>
              <a:rPr lang="en-US" dirty="0"/>
              <a:t>Ozone Unit for Room </a:t>
            </a:r>
            <a:r>
              <a:rPr lang="en-US" dirty="0" smtClean="0"/>
              <a:t>Installation</a:t>
            </a:r>
            <a:endParaRPr lang="en-US" dirty="0" smtClean="0"/>
          </a:p>
          <a:p>
            <a:r>
              <a:rPr lang="en-US" dirty="0" smtClean="0"/>
              <a:t>AOR 1550</a:t>
            </a:r>
            <a:endParaRPr lang="he-IL" dirty="0"/>
          </a:p>
        </p:txBody>
      </p:sp>
      <p:cxnSp>
        <p:nvCxnSpPr>
          <p:cNvPr id="12" name="Straight Arrow Connector 11"/>
          <p:cNvCxnSpPr>
            <a:cxnSpLocks/>
          </p:cNvCxnSpPr>
          <p:nvPr/>
        </p:nvCxnSpPr>
        <p:spPr>
          <a:xfrm flipH="1">
            <a:off x="8713253" y="2297446"/>
            <a:ext cx="1234979" cy="525203"/>
          </a:xfrm>
          <a:prstGeom prst="straightConnector1">
            <a:avLst/>
          </a:prstGeom>
          <a:ln w="412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תיבת טקסט 7">
            <a:extLst>
              <a:ext uri="{FF2B5EF4-FFF2-40B4-BE49-F238E27FC236}">
                <a16:creationId xmlns:a16="http://schemas.microsoft.com/office/drawing/2014/main" xmlns="" id="{8B82D519-E727-4C53-9304-58222E12C739}"/>
              </a:ext>
            </a:extLst>
          </p:cNvPr>
          <p:cNvSpPr txBox="1"/>
          <p:nvPr/>
        </p:nvSpPr>
        <p:spPr>
          <a:xfrm>
            <a:off x="5274018" y="394275"/>
            <a:ext cx="6599534" cy="584775"/>
          </a:xfrm>
          <a:prstGeom prst="rect">
            <a:avLst/>
          </a:prstGeom>
          <a:noFill/>
        </p:spPr>
        <p:txBody>
          <a:bodyPr wrap="square" rtlCol="1">
            <a:spAutoFit/>
          </a:bodyPr>
          <a:lstStyle/>
          <a:p>
            <a:pPr algn="l" rtl="1"/>
            <a:r>
              <a:rPr lang="he-IL" sz="3200" b="1" dirty="0">
                <a:latin typeface="Calibri" panose="020F0502020204030204" pitchFamily="34" charset="0"/>
                <a:cs typeface="Calibri" panose="020F0502020204030204" pitchFamily="34" charset="0"/>
              </a:rPr>
              <a:t>הציודים העיקרים  </a:t>
            </a:r>
            <a:r>
              <a:rPr lang="he-IL" sz="3200" b="1" dirty="0" smtClean="0">
                <a:latin typeface="Calibri" panose="020F0502020204030204" pitchFamily="34" charset="0"/>
                <a:cs typeface="Calibri" panose="020F0502020204030204" pitchFamily="34" charset="0"/>
              </a:rPr>
              <a:t>אנטי-בקטי – סדרת </a:t>
            </a:r>
            <a:r>
              <a:rPr lang="en-US" sz="3200" b="1" dirty="0" smtClean="0">
                <a:latin typeface="Calibri" panose="020F0502020204030204" pitchFamily="34" charset="0"/>
                <a:cs typeface="Calibri" panose="020F0502020204030204" pitchFamily="34" charset="0"/>
              </a:rPr>
              <a:t>AOR</a:t>
            </a:r>
            <a:endParaRPr lang="he-IL" sz="3200" b="1" dirty="0">
              <a:latin typeface="Calibri" panose="020F0502020204030204" pitchFamily="34" charset="0"/>
              <a:cs typeface="Calibri" panose="020F0502020204030204" pitchFamily="34" charset="0"/>
            </a:endParaRPr>
          </a:p>
        </p:txBody>
      </p:sp>
      <p:pic>
        <p:nvPicPr>
          <p:cNvPr id="14" name="תמונה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5799671"/>
            <a:ext cx="5274018" cy="856218"/>
          </a:xfrm>
          <a:prstGeom prst="rect">
            <a:avLst/>
          </a:prstGeom>
        </p:spPr>
      </p:pic>
    </p:spTree>
    <p:extLst>
      <p:ext uri="{BB962C8B-B14F-4D97-AF65-F5344CB8AC3E}">
        <p14:creationId xmlns:p14="http://schemas.microsoft.com/office/powerpoint/2010/main" val="2239099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Effect transition="in" filter="fade">
                                      <p:cBhvr>
                                        <p:cTn id="9" dur="500"/>
                                        <p:tgtEl>
                                          <p:spTgt spid="1026"/>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p:cTn id="26" dur="500" fill="hold"/>
                                        <p:tgtEl>
                                          <p:spTgt spid="2"/>
                                        </p:tgtEl>
                                        <p:attrNameLst>
                                          <p:attrName>ppt_w</p:attrName>
                                        </p:attrNameLst>
                                      </p:cBhvr>
                                      <p:tavLst>
                                        <p:tav tm="0">
                                          <p:val>
                                            <p:fltVal val="0"/>
                                          </p:val>
                                        </p:tav>
                                        <p:tav tm="100000">
                                          <p:val>
                                            <p:strVal val="#ppt_w"/>
                                          </p:val>
                                        </p:tav>
                                      </p:tavLst>
                                    </p:anim>
                                    <p:anim calcmode="lin" valueType="num">
                                      <p:cBhvr>
                                        <p:cTn id="27" dur="500" fill="hold"/>
                                        <p:tgtEl>
                                          <p:spTgt spid="2"/>
                                        </p:tgtEl>
                                        <p:attrNameLst>
                                          <p:attrName>ppt_h</p:attrName>
                                        </p:attrNameLst>
                                      </p:cBhvr>
                                      <p:tavLst>
                                        <p:tav tm="0">
                                          <p:val>
                                            <p:fltVal val="0"/>
                                          </p:val>
                                        </p:tav>
                                        <p:tav tm="100000">
                                          <p:val>
                                            <p:strVal val="#ppt_h"/>
                                          </p:val>
                                        </p:tav>
                                      </p:tavLst>
                                    </p:anim>
                                    <p:animEffect transition="in" filter="fade">
                                      <p:cBhvr>
                                        <p:cTn id="28" dur="500"/>
                                        <p:tgtEl>
                                          <p:spTgt spid="2"/>
                                        </p:tgtEl>
                                      </p:cBhvr>
                                    </p:animEffect>
                                  </p:childTnLst>
                                </p:cTn>
                              </p:par>
                            </p:childTnLst>
                          </p:cTn>
                        </p:par>
                        <p:par>
                          <p:cTn id="29" fill="hold">
                            <p:stCondLst>
                              <p:cond delay="500"/>
                            </p:stCondLst>
                            <p:childTnLst>
                              <p:par>
                                <p:cTn id="30" presetID="53" presetClass="entr" presetSubtype="16" fill="hold" nodeType="after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fltVal val="0"/>
                                          </p:val>
                                        </p:tav>
                                        <p:tav tm="100000">
                                          <p:val>
                                            <p:strVal val="#ppt_h"/>
                                          </p:val>
                                        </p:tav>
                                      </p:tavLst>
                                    </p:anim>
                                    <p:animEffect transition="in" filter="fade">
                                      <p:cBhvr>
                                        <p:cTn id="34" dur="500"/>
                                        <p:tgtEl>
                                          <p:spTgt spid="9"/>
                                        </p:tgtEl>
                                      </p:cBhvr>
                                    </p:animEffect>
                                  </p:childTnLst>
                                </p:cTn>
                              </p:par>
                            </p:childTnLst>
                          </p:cTn>
                        </p:par>
                        <p:par>
                          <p:cTn id="35" fill="hold">
                            <p:stCondLst>
                              <p:cond delay="1000"/>
                            </p:stCondLst>
                            <p:childTnLst>
                              <p:par>
                                <p:cTn id="36" presetID="53" presetClass="entr" presetSubtype="16" fill="hold" grpId="0" nodeType="after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p:cTn id="38" dur="500" fill="hold"/>
                                        <p:tgtEl>
                                          <p:spTgt spid="4"/>
                                        </p:tgtEl>
                                        <p:attrNameLst>
                                          <p:attrName>ppt_w</p:attrName>
                                        </p:attrNameLst>
                                      </p:cBhvr>
                                      <p:tavLst>
                                        <p:tav tm="0">
                                          <p:val>
                                            <p:fltVal val="0"/>
                                          </p:val>
                                        </p:tav>
                                        <p:tav tm="100000">
                                          <p:val>
                                            <p:strVal val="#ppt_w"/>
                                          </p:val>
                                        </p:tav>
                                      </p:tavLst>
                                    </p:anim>
                                    <p:anim calcmode="lin" valueType="num">
                                      <p:cBhvr>
                                        <p:cTn id="39" dur="500" fill="hold"/>
                                        <p:tgtEl>
                                          <p:spTgt spid="4"/>
                                        </p:tgtEl>
                                        <p:attrNameLst>
                                          <p:attrName>ppt_h</p:attrName>
                                        </p:attrNameLst>
                                      </p:cBhvr>
                                      <p:tavLst>
                                        <p:tav tm="0">
                                          <p:val>
                                            <p:fltVal val="0"/>
                                          </p:val>
                                        </p:tav>
                                        <p:tav tm="100000">
                                          <p:val>
                                            <p:strVal val="#ppt_h"/>
                                          </p:val>
                                        </p:tav>
                                      </p:tavLst>
                                    </p:anim>
                                    <p:animEffect transition="in" filter="fade">
                                      <p:cBhvr>
                                        <p:cTn id="40" dur="500"/>
                                        <p:tgtEl>
                                          <p:spTgt spid="4"/>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nodeType="clickEffect">
                                  <p:stCondLst>
                                    <p:cond delay="0"/>
                                  </p:stCondLst>
                                  <p:childTnLst>
                                    <p:set>
                                      <p:cBhvr>
                                        <p:cTn id="44" dur="1" fill="hold">
                                          <p:stCondLst>
                                            <p:cond delay="0"/>
                                          </p:stCondLst>
                                        </p:cTn>
                                        <p:tgtEl>
                                          <p:spTgt spid="3"/>
                                        </p:tgtEl>
                                        <p:attrNameLst>
                                          <p:attrName>style.visibility</p:attrName>
                                        </p:attrNameLst>
                                      </p:cBhvr>
                                      <p:to>
                                        <p:strVal val="visible"/>
                                      </p:to>
                                    </p:set>
                                    <p:anim calcmode="lin" valueType="num">
                                      <p:cBhvr>
                                        <p:cTn id="45" dur="500" fill="hold"/>
                                        <p:tgtEl>
                                          <p:spTgt spid="3"/>
                                        </p:tgtEl>
                                        <p:attrNameLst>
                                          <p:attrName>ppt_w</p:attrName>
                                        </p:attrNameLst>
                                      </p:cBhvr>
                                      <p:tavLst>
                                        <p:tav tm="0">
                                          <p:val>
                                            <p:fltVal val="0"/>
                                          </p:val>
                                        </p:tav>
                                        <p:tav tm="100000">
                                          <p:val>
                                            <p:strVal val="#ppt_w"/>
                                          </p:val>
                                        </p:tav>
                                      </p:tavLst>
                                    </p:anim>
                                    <p:anim calcmode="lin" valueType="num">
                                      <p:cBhvr>
                                        <p:cTn id="46" dur="500" fill="hold"/>
                                        <p:tgtEl>
                                          <p:spTgt spid="3"/>
                                        </p:tgtEl>
                                        <p:attrNameLst>
                                          <p:attrName>ppt_h</p:attrName>
                                        </p:attrNameLst>
                                      </p:cBhvr>
                                      <p:tavLst>
                                        <p:tav tm="0">
                                          <p:val>
                                            <p:fltVal val="0"/>
                                          </p:val>
                                        </p:tav>
                                        <p:tav tm="100000">
                                          <p:val>
                                            <p:strVal val="#ppt_h"/>
                                          </p:val>
                                        </p:tav>
                                      </p:tavLst>
                                    </p:anim>
                                    <p:animEffect transition="in" filter="fade">
                                      <p:cBhvr>
                                        <p:cTn id="47" dur="500"/>
                                        <p:tgtEl>
                                          <p:spTgt spid="3"/>
                                        </p:tgtEl>
                                      </p:cBhvr>
                                    </p:animEffect>
                                  </p:childTnLst>
                                </p:cTn>
                              </p:par>
                            </p:childTnLst>
                          </p:cTn>
                        </p:par>
                        <p:par>
                          <p:cTn id="48" fill="hold">
                            <p:stCondLst>
                              <p:cond delay="500"/>
                            </p:stCondLst>
                            <p:childTnLst>
                              <p:par>
                                <p:cTn id="49" presetID="53" presetClass="entr" presetSubtype="16" fill="hold" grpId="0" nodeType="after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p:cTn id="51" dur="500" fill="hold"/>
                                        <p:tgtEl>
                                          <p:spTgt spid="11"/>
                                        </p:tgtEl>
                                        <p:attrNameLst>
                                          <p:attrName>ppt_w</p:attrName>
                                        </p:attrNameLst>
                                      </p:cBhvr>
                                      <p:tavLst>
                                        <p:tav tm="0">
                                          <p:val>
                                            <p:fltVal val="0"/>
                                          </p:val>
                                        </p:tav>
                                        <p:tav tm="100000">
                                          <p:val>
                                            <p:strVal val="#ppt_w"/>
                                          </p:val>
                                        </p:tav>
                                      </p:tavLst>
                                    </p:anim>
                                    <p:anim calcmode="lin" valueType="num">
                                      <p:cBhvr>
                                        <p:cTn id="52" dur="500" fill="hold"/>
                                        <p:tgtEl>
                                          <p:spTgt spid="11"/>
                                        </p:tgtEl>
                                        <p:attrNameLst>
                                          <p:attrName>ppt_h</p:attrName>
                                        </p:attrNameLst>
                                      </p:cBhvr>
                                      <p:tavLst>
                                        <p:tav tm="0">
                                          <p:val>
                                            <p:fltVal val="0"/>
                                          </p:val>
                                        </p:tav>
                                        <p:tav tm="100000">
                                          <p:val>
                                            <p:strVal val="#ppt_h"/>
                                          </p:val>
                                        </p:tav>
                                      </p:tavLst>
                                    </p:anim>
                                    <p:animEffect transition="in" filter="fade">
                                      <p:cBhvr>
                                        <p:cTn id="53" dur="500"/>
                                        <p:tgtEl>
                                          <p:spTgt spid="11"/>
                                        </p:tgtEl>
                                      </p:cBhvr>
                                    </p:animEffect>
                                  </p:childTnLst>
                                </p:cTn>
                              </p:par>
                            </p:childTnLst>
                          </p:cTn>
                        </p:par>
                        <p:par>
                          <p:cTn id="54" fill="hold">
                            <p:stCondLst>
                              <p:cond delay="1000"/>
                            </p:stCondLst>
                            <p:childTnLst>
                              <p:par>
                                <p:cTn id="55" presetID="53" presetClass="entr" presetSubtype="16" fill="hold" nodeType="after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500" fill="hold"/>
                                        <p:tgtEl>
                                          <p:spTgt spid="12"/>
                                        </p:tgtEl>
                                        <p:attrNameLst>
                                          <p:attrName>ppt_w</p:attrName>
                                        </p:attrNameLst>
                                      </p:cBhvr>
                                      <p:tavLst>
                                        <p:tav tm="0">
                                          <p:val>
                                            <p:fltVal val="0"/>
                                          </p:val>
                                        </p:tav>
                                        <p:tav tm="100000">
                                          <p:val>
                                            <p:strVal val="#ppt_w"/>
                                          </p:val>
                                        </p:tav>
                                      </p:tavLst>
                                    </p:anim>
                                    <p:anim calcmode="lin" valueType="num">
                                      <p:cBhvr>
                                        <p:cTn id="58" dur="500" fill="hold"/>
                                        <p:tgtEl>
                                          <p:spTgt spid="12"/>
                                        </p:tgtEl>
                                        <p:attrNameLst>
                                          <p:attrName>ppt_h</p:attrName>
                                        </p:attrNameLst>
                                      </p:cBhvr>
                                      <p:tavLst>
                                        <p:tav tm="0">
                                          <p:val>
                                            <p:fltVal val="0"/>
                                          </p:val>
                                        </p:tav>
                                        <p:tav tm="100000">
                                          <p:val>
                                            <p:strVal val="#ppt_h"/>
                                          </p:val>
                                        </p:tav>
                                      </p:tavLst>
                                    </p:anim>
                                    <p:animEffect transition="in" filter="fade">
                                      <p:cBhvr>
                                        <p:cTn id="5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219" y="117289"/>
            <a:ext cx="3268087" cy="2110189"/>
          </a:xfrm>
          <a:prstGeom prst="ellipse">
            <a:avLst/>
          </a:prstGeom>
          <a:ln>
            <a:noFill/>
          </a:ln>
          <a:effectLst>
            <a:softEdge rad="112500"/>
          </a:effectLst>
        </p:spPr>
      </p:pic>
      <p:sp>
        <p:nvSpPr>
          <p:cNvPr id="3" name="כותרת משנה 2">
            <a:extLst>
              <a:ext uri="{FF2B5EF4-FFF2-40B4-BE49-F238E27FC236}">
                <a16:creationId xmlns:a16="http://schemas.microsoft.com/office/drawing/2014/main" xmlns="" id="{0DE6A8A4-809E-4AF0-803A-2CB2D49ED46D}"/>
              </a:ext>
            </a:extLst>
          </p:cNvPr>
          <p:cNvSpPr>
            <a:spLocks noGrp="1"/>
          </p:cNvSpPr>
          <p:nvPr>
            <p:ph type="subTitle" idx="1"/>
          </p:nvPr>
        </p:nvSpPr>
        <p:spPr>
          <a:xfrm>
            <a:off x="3442227" y="490753"/>
            <a:ext cx="7958352" cy="1829846"/>
          </a:xfrm>
        </p:spPr>
        <p:txBody>
          <a:bodyPr>
            <a:noAutofit/>
          </a:bodyPr>
          <a:lstStyle/>
          <a:p>
            <a:pPr algn="r"/>
            <a:r>
              <a:rPr lang="he-IL" b="1" u="sng" dirty="0">
                <a:ln w="3175" cmpd="sng">
                  <a:noFill/>
                </a:ln>
                <a:latin typeface="Calibri" panose="020F0502020204030204" pitchFamily="34" charset="0"/>
                <a:ea typeface="+mj-ea"/>
                <a:cs typeface="Calibri" panose="020F0502020204030204" pitchFamily="34" charset="0"/>
              </a:rPr>
              <a:t>מערכת 1550 </a:t>
            </a:r>
            <a:r>
              <a:rPr lang="en-US" b="1" u="sng" dirty="0" smtClean="0">
                <a:ln w="3175" cmpd="sng">
                  <a:noFill/>
                </a:ln>
                <a:latin typeface="Calibri" panose="020F0502020204030204" pitchFamily="34" charset="0"/>
                <a:ea typeface="+mj-ea"/>
                <a:cs typeface="Calibri" panose="020F0502020204030204" pitchFamily="34" charset="0"/>
              </a:rPr>
              <a:t>AOR</a:t>
            </a:r>
            <a:r>
              <a:rPr lang="he-IL" b="1" u="sng" dirty="0" smtClean="0">
                <a:ln w="3175" cmpd="sng">
                  <a:noFill/>
                </a:ln>
                <a:latin typeface="Calibri" panose="020F0502020204030204" pitchFamily="34" charset="0"/>
                <a:ea typeface="+mj-ea"/>
                <a:cs typeface="Calibri" panose="020F0502020204030204" pitchFamily="34" charset="0"/>
              </a:rPr>
              <a:t> </a:t>
            </a:r>
            <a:r>
              <a:rPr lang="he-IL" dirty="0" smtClean="0">
                <a:ln w="3175" cmpd="sng">
                  <a:noFill/>
                </a:ln>
                <a:latin typeface="Calibri" panose="020F0502020204030204" pitchFamily="34" charset="0"/>
                <a:ea typeface="+mj-ea"/>
                <a:cs typeface="Calibri" panose="020F0502020204030204" pitchFamily="34" charset="0"/>
              </a:rPr>
              <a:t> - </a:t>
            </a:r>
            <a:r>
              <a:rPr lang="he-IL" dirty="0">
                <a:latin typeface="Times New Roman" panose="02020603050405020304" pitchFamily="18" charset="0"/>
                <a:cs typeface="Calibri" panose="020F0502020204030204" pitchFamily="34" charset="0"/>
              </a:rPr>
              <a:t>מערכת קטנה במידותיה, </a:t>
            </a:r>
            <a:r>
              <a:rPr lang="he-IL" dirty="0" smtClean="0">
                <a:latin typeface="Times New Roman" panose="02020603050405020304" pitchFamily="18" charset="0"/>
                <a:cs typeface="Calibri" panose="020F0502020204030204" pitchFamily="34" charset="0"/>
              </a:rPr>
              <a:t>ניתנת </a:t>
            </a:r>
            <a:r>
              <a:rPr lang="he-IL" dirty="0">
                <a:latin typeface="Times New Roman" panose="02020603050405020304" pitchFamily="18" charset="0"/>
                <a:cs typeface="Calibri" panose="020F0502020204030204" pitchFamily="34" charset="0"/>
              </a:rPr>
              <a:t>למיקום בקלות בכל פינה </a:t>
            </a:r>
            <a:r>
              <a:rPr lang="he-IL" dirty="0" smtClean="0">
                <a:latin typeface="Times New Roman" panose="02020603050405020304" pitchFamily="18" charset="0"/>
                <a:cs typeface="Calibri" panose="020F0502020204030204" pitchFamily="34" charset="0"/>
              </a:rPr>
              <a:t>בחדר. פועלת </a:t>
            </a:r>
            <a:r>
              <a:rPr lang="he-IL" dirty="0">
                <a:latin typeface="Times New Roman" panose="02020603050405020304" pitchFamily="18" charset="0"/>
                <a:cs typeface="Calibri" panose="020F0502020204030204" pitchFamily="34" charset="0"/>
              </a:rPr>
              <a:t>עם חיבורה לחשמל </a:t>
            </a:r>
            <a:r>
              <a:rPr lang="he-IL" dirty="0" smtClean="0">
                <a:latin typeface="Times New Roman" panose="02020603050405020304" pitchFamily="18" charset="0"/>
                <a:cs typeface="Calibri" panose="020F0502020204030204" pitchFamily="34" charset="0"/>
              </a:rPr>
              <a:t>ומייצרת  אוזון </a:t>
            </a:r>
            <a:r>
              <a:rPr lang="he-IL" dirty="0">
                <a:latin typeface="Times New Roman" panose="02020603050405020304" pitchFamily="18" charset="0"/>
                <a:cs typeface="Calibri" panose="020F0502020204030204" pitchFamily="34" charset="0"/>
              </a:rPr>
              <a:t>בהספק גבוה, בספיקת אוויר של 0.55 קוב לדקה.</a:t>
            </a:r>
            <a:br>
              <a:rPr lang="he-IL" dirty="0">
                <a:latin typeface="Times New Roman" panose="02020603050405020304" pitchFamily="18" charset="0"/>
                <a:cs typeface="Calibri" panose="020F0502020204030204" pitchFamily="34" charset="0"/>
              </a:rPr>
            </a:br>
            <a:r>
              <a:rPr lang="he-IL" dirty="0">
                <a:latin typeface="Times New Roman" panose="02020603050405020304" pitchFamily="18" charset="0"/>
                <a:cs typeface="Calibri" panose="020F0502020204030204" pitchFamily="34" charset="0"/>
              </a:rPr>
              <a:t>המערכת יכולה לפעול ידנית (הדלקה וכיבוי ידני) או בשליטה מרחוק באמצעות בקר.</a:t>
            </a:r>
            <a:br>
              <a:rPr lang="he-IL" dirty="0">
                <a:latin typeface="Times New Roman" panose="02020603050405020304" pitchFamily="18" charset="0"/>
                <a:cs typeface="Calibri" panose="020F0502020204030204" pitchFamily="34" charset="0"/>
              </a:rPr>
            </a:br>
            <a:endParaRPr lang="he-IL" b="1" u="sng" dirty="0">
              <a:ln w="3175" cmpd="sng">
                <a:noFill/>
              </a:ln>
              <a:latin typeface="Calibri" panose="020F0502020204030204" pitchFamily="34" charset="0"/>
              <a:ea typeface="+mj-ea"/>
              <a:cs typeface="Calibri" panose="020F0502020204030204" pitchFamily="34" charset="0"/>
            </a:endParaRPr>
          </a:p>
        </p:txBody>
      </p:sp>
      <p:pic>
        <p:nvPicPr>
          <p:cNvPr id="7" name="תמונה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99671"/>
            <a:ext cx="5274018" cy="856218"/>
          </a:xfrm>
          <a:prstGeom prst="rect">
            <a:avLst/>
          </a:prstGeom>
        </p:spPr>
      </p:pic>
      <p:sp>
        <p:nvSpPr>
          <p:cNvPr id="5" name="מלבן 4"/>
          <p:cNvSpPr/>
          <p:nvPr/>
        </p:nvSpPr>
        <p:spPr>
          <a:xfrm>
            <a:off x="3250956" y="2698338"/>
            <a:ext cx="8171137" cy="1421928"/>
          </a:xfrm>
          <a:prstGeom prst="rect">
            <a:avLst/>
          </a:prstGeom>
        </p:spPr>
        <p:txBody>
          <a:bodyPr wrap="square">
            <a:spAutoFit/>
          </a:bodyPr>
          <a:lstStyle/>
          <a:p>
            <a:pPr algn="r" rtl="1">
              <a:lnSpc>
                <a:spcPct val="90000"/>
              </a:lnSpc>
            </a:pPr>
            <a:r>
              <a:rPr lang="he-IL" sz="2400" b="1" dirty="0" smtClean="0">
                <a:latin typeface="Calibri" panose="020F0502020204030204" pitchFamily="34" charset="0"/>
                <a:cs typeface="Calibri" panose="020F0502020204030204" pitchFamily="34" charset="0"/>
              </a:rPr>
              <a:t>מערכת 1550 </a:t>
            </a:r>
            <a:r>
              <a:rPr lang="en-US" sz="2400" b="1" dirty="0" smtClean="0">
                <a:latin typeface="Calibri" panose="020F0502020204030204" pitchFamily="34" charset="0"/>
                <a:cs typeface="Calibri" panose="020F0502020204030204" pitchFamily="34" charset="0"/>
              </a:rPr>
              <a:t>  AORT</a:t>
            </a:r>
            <a:r>
              <a:rPr lang="he-IL" sz="2400" b="1" dirty="0" smtClean="0">
                <a:latin typeface="Calibri" panose="020F0502020204030204" pitchFamily="34" charset="0"/>
                <a:cs typeface="Calibri" panose="020F0502020204030204" pitchFamily="34" charset="0"/>
              </a:rPr>
              <a:t>- </a:t>
            </a:r>
            <a:r>
              <a:rPr lang="he-IL" sz="2400" dirty="0">
                <a:ln w="3175" cmpd="sng">
                  <a:noFill/>
                </a:ln>
                <a:latin typeface="Calibri" panose="020F0502020204030204" pitchFamily="34" charset="0"/>
                <a:cs typeface="Calibri" panose="020F0502020204030204" pitchFamily="34" charset="0"/>
              </a:rPr>
              <a:t>מערכת זאת </a:t>
            </a:r>
            <a:r>
              <a:rPr lang="he-IL" sz="2400" dirty="0" smtClean="0">
                <a:ln w="3175" cmpd="sng">
                  <a:noFill/>
                </a:ln>
                <a:latin typeface="Calibri" panose="020F0502020204030204" pitchFamily="34" charset="0"/>
                <a:cs typeface="Calibri" panose="020F0502020204030204" pitchFamily="34" charset="0"/>
              </a:rPr>
              <a:t>דומה למערכת </a:t>
            </a:r>
            <a:r>
              <a:rPr lang="en-US" sz="2400" dirty="0" smtClean="0">
                <a:ln w="3175" cmpd="sng">
                  <a:noFill/>
                </a:ln>
                <a:latin typeface="Calibri" panose="020F0502020204030204" pitchFamily="34" charset="0"/>
                <a:cs typeface="Calibri" panose="020F0502020204030204" pitchFamily="34" charset="0"/>
              </a:rPr>
              <a:t>AOR 1550</a:t>
            </a:r>
            <a:r>
              <a:rPr lang="he-IL" sz="2400" dirty="0" smtClean="0">
                <a:ln w="3175" cmpd="sng">
                  <a:noFill/>
                </a:ln>
                <a:latin typeface="Calibri" panose="020F0502020204030204" pitchFamily="34" charset="0"/>
                <a:cs typeface="Calibri" panose="020F0502020204030204" pitchFamily="34" charset="0"/>
              </a:rPr>
              <a:t> בתוספת  </a:t>
            </a:r>
            <a:r>
              <a:rPr lang="he-IL" sz="2400" dirty="0">
                <a:ln w="3175" cmpd="sng">
                  <a:noFill/>
                </a:ln>
                <a:latin typeface="Calibri" panose="020F0502020204030204" pitchFamily="34" charset="0"/>
                <a:cs typeface="Calibri" panose="020F0502020204030204" pitchFamily="34" charset="0"/>
              </a:rPr>
              <a:t>טיימר מכני המאפשר את בחירת </a:t>
            </a:r>
            <a:r>
              <a:rPr lang="he-IL" sz="2400" dirty="0">
                <a:latin typeface="Calibri" panose="020F0502020204030204" pitchFamily="34" charset="0"/>
                <a:cs typeface="Calibri" panose="020F0502020204030204" pitchFamily="34" charset="0"/>
              </a:rPr>
              <a:t>משך </a:t>
            </a:r>
            <a:r>
              <a:rPr lang="he-IL" sz="2400" dirty="0">
                <a:ln w="3175" cmpd="sng">
                  <a:noFill/>
                </a:ln>
                <a:latin typeface="Calibri" panose="020F0502020204030204" pitchFamily="34" charset="0"/>
                <a:cs typeface="Calibri" panose="020F0502020204030204" pitchFamily="34" charset="0"/>
              </a:rPr>
              <a:t>זמן הפעולה של המערכת. </a:t>
            </a:r>
            <a:r>
              <a:rPr lang="he-IL" sz="2400" dirty="0" smtClean="0">
                <a:ln w="3175" cmpd="sng">
                  <a:noFill/>
                </a:ln>
                <a:latin typeface="Calibri" panose="020F0502020204030204" pitchFamily="34" charset="0"/>
                <a:cs typeface="Calibri" panose="020F0502020204030204" pitchFamily="34" charset="0"/>
              </a:rPr>
              <a:t>אופטימלית </a:t>
            </a:r>
            <a:r>
              <a:rPr lang="he-IL" sz="2400" dirty="0">
                <a:ln w="3175" cmpd="sng">
                  <a:noFill/>
                </a:ln>
                <a:latin typeface="Calibri" panose="020F0502020204030204" pitchFamily="34" charset="0"/>
                <a:cs typeface="Calibri" panose="020F0502020204030204" pitchFamily="34" charset="0"/>
              </a:rPr>
              <a:t>לחיטוי חדרים לרבות חדרי מלון </a:t>
            </a:r>
            <a:r>
              <a:rPr lang="he-IL" sz="2400" dirty="0" smtClean="0">
                <a:ln w="3175" cmpd="sng">
                  <a:noFill/>
                </a:ln>
                <a:latin typeface="Calibri" panose="020F0502020204030204" pitchFamily="34" charset="0"/>
                <a:cs typeface="Calibri" panose="020F0502020204030204" pitchFamily="34" charset="0"/>
              </a:rPr>
              <a:t>וחדרי </a:t>
            </a:r>
            <a:r>
              <a:rPr lang="he-IL" sz="2400" dirty="0">
                <a:ln w="3175" cmpd="sng">
                  <a:noFill/>
                </a:ln>
                <a:latin typeface="Calibri" panose="020F0502020204030204" pitchFamily="34" charset="0"/>
                <a:cs typeface="Calibri" panose="020F0502020204030204" pitchFamily="34" charset="0"/>
              </a:rPr>
              <a:t>בתים </a:t>
            </a:r>
            <a:r>
              <a:rPr lang="he-IL" sz="2400" dirty="0" smtClean="0">
                <a:ln w="3175" cmpd="sng">
                  <a:noFill/>
                </a:ln>
                <a:latin typeface="Calibri" panose="020F0502020204030204" pitchFamily="34" charset="0"/>
                <a:cs typeface="Calibri" panose="020F0502020204030204" pitchFamily="34" charset="0"/>
              </a:rPr>
              <a:t>פרטיים. </a:t>
            </a:r>
          </a:p>
          <a:p>
            <a:pPr algn="r" rtl="1">
              <a:lnSpc>
                <a:spcPct val="90000"/>
              </a:lnSpc>
            </a:pPr>
            <a:r>
              <a:rPr lang="he-IL" sz="2400" dirty="0" smtClean="0">
                <a:ln w="3175" cmpd="sng">
                  <a:noFill/>
                </a:ln>
                <a:latin typeface="Calibri" panose="020F0502020204030204" pitchFamily="34" charset="0"/>
                <a:cs typeface="Calibri" panose="020F0502020204030204" pitchFamily="34" charset="0"/>
              </a:rPr>
              <a:t>למערכת מתאימה לשימוש בכלי תחבורה בשינוי מקור מתח החשמל שלה</a:t>
            </a:r>
            <a:endParaRPr lang="he-IL" sz="2400" dirty="0"/>
          </a:p>
        </p:txBody>
      </p:sp>
      <p:pic>
        <p:nvPicPr>
          <p:cNvPr id="8" name="תמונה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074705"/>
            <a:ext cx="3456432" cy="2432304"/>
          </a:xfrm>
          <a:prstGeom prst="ellipse">
            <a:avLst/>
          </a:prstGeom>
          <a:ln>
            <a:noFill/>
          </a:ln>
          <a:effectLst>
            <a:softEdge rad="112500"/>
          </a:effectLst>
        </p:spPr>
      </p:pic>
      <p:sp>
        <p:nvSpPr>
          <p:cNvPr id="9" name="כותרת 1">
            <a:extLst>
              <a:ext uri="{FF2B5EF4-FFF2-40B4-BE49-F238E27FC236}">
                <a16:creationId xmlns:a16="http://schemas.microsoft.com/office/drawing/2014/main" xmlns="" id="{75D5CEEA-730F-499A-9EDC-B625B0ADF8BB}"/>
              </a:ext>
            </a:extLst>
          </p:cNvPr>
          <p:cNvSpPr txBox="1">
            <a:spLocks/>
          </p:cNvSpPr>
          <p:nvPr/>
        </p:nvSpPr>
        <p:spPr>
          <a:xfrm>
            <a:off x="2637009" y="4576408"/>
            <a:ext cx="8763570" cy="1090209"/>
          </a:xfrm>
          <a:prstGeom prst="rect">
            <a:avLst/>
          </a:prstGeom>
        </p:spPr>
        <p:txBody>
          <a:bodyPr vert="horz" lIns="91440" tIns="45720" rIns="91440" bIns="45720" rtlCol="0"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algn="r"/>
            <a:r>
              <a:rPr lang="he-IL" sz="2400" b="1" dirty="0" smtClean="0">
                <a:latin typeface="Calibri" panose="020F0502020204030204" pitchFamily="34" charset="0"/>
                <a:cs typeface="Calibri" panose="020F0502020204030204" pitchFamily="34" charset="0"/>
              </a:rPr>
              <a:t>מערכת </a:t>
            </a:r>
            <a:r>
              <a:rPr lang="en-US" sz="2400" b="1" dirty="0" smtClean="0">
                <a:latin typeface="Calibri" panose="020F0502020204030204" pitchFamily="34" charset="0"/>
                <a:cs typeface="Calibri" panose="020F0502020204030204" pitchFamily="34" charset="0"/>
              </a:rPr>
              <a:t>AORS 4550</a:t>
            </a:r>
            <a:r>
              <a:rPr lang="he-IL" sz="2400" b="1" dirty="0" smtClean="0">
                <a:latin typeface="Calibri" panose="020F0502020204030204" pitchFamily="34" charset="0"/>
                <a:cs typeface="Calibri" panose="020F0502020204030204" pitchFamily="34" charset="0"/>
              </a:rPr>
              <a:t> -</a:t>
            </a:r>
            <a:r>
              <a:rPr lang="he-IL" sz="2400" dirty="0">
                <a:ln w="3175" cmpd="sng">
                  <a:noFill/>
                </a:ln>
                <a:latin typeface="Times New Roman" panose="02020603050405020304" pitchFamily="18" charset="0"/>
                <a:cs typeface="Calibri" panose="020F0502020204030204" pitchFamily="34" charset="0"/>
              </a:rPr>
              <a:t> מערכת </a:t>
            </a:r>
            <a:r>
              <a:rPr lang="he-IL" sz="2400" dirty="0" smtClean="0">
                <a:ln w="3175" cmpd="sng">
                  <a:noFill/>
                </a:ln>
                <a:latin typeface="Times New Roman" panose="02020603050405020304" pitchFamily="18" charset="0"/>
                <a:cs typeface="Calibri" panose="020F0502020204030204" pitchFamily="34" charset="0"/>
              </a:rPr>
              <a:t>ניידת </a:t>
            </a:r>
            <a:r>
              <a:rPr lang="he-IL" sz="2400" dirty="0">
                <a:ln w="3175" cmpd="sng">
                  <a:noFill/>
                </a:ln>
                <a:latin typeface="Times New Roman" panose="02020603050405020304" pitchFamily="18" charset="0"/>
                <a:cs typeface="Calibri" panose="020F0502020204030204" pitchFamily="34" charset="0"/>
              </a:rPr>
              <a:t>המסוגלת לשאת עד ארבעה ראשי הפקת אוזון מסדרת </a:t>
            </a:r>
            <a:r>
              <a:rPr lang="en-US" sz="2400" dirty="0">
                <a:ln w="3175" cmpd="sng">
                  <a:noFill/>
                </a:ln>
                <a:latin typeface="Times New Roman" panose="02020603050405020304" pitchFamily="18" charset="0"/>
                <a:cs typeface="Calibri" panose="020F0502020204030204" pitchFamily="34" charset="0"/>
              </a:rPr>
              <a:t>AOR </a:t>
            </a:r>
            <a:r>
              <a:rPr lang="he-IL" sz="2400" dirty="0">
                <a:ln w="3175" cmpd="sng">
                  <a:noFill/>
                </a:ln>
                <a:latin typeface="Times New Roman" panose="02020603050405020304" pitchFamily="18" charset="0"/>
                <a:cs typeface="Calibri" panose="020F0502020204030204" pitchFamily="34" charset="0"/>
              </a:rPr>
              <a:t> ונועדה </a:t>
            </a:r>
            <a:r>
              <a:rPr lang="he-IL" sz="2400" dirty="0" smtClean="0">
                <a:ln w="3175" cmpd="sng">
                  <a:noFill/>
                </a:ln>
                <a:latin typeface="Times New Roman" panose="02020603050405020304" pitchFamily="18" charset="0"/>
                <a:cs typeface="Calibri" panose="020F0502020204030204" pitchFamily="34" charset="0"/>
              </a:rPr>
              <a:t>לחיטוי </a:t>
            </a:r>
            <a:r>
              <a:rPr lang="he-IL" sz="2400" dirty="0">
                <a:ln w="3175" cmpd="sng">
                  <a:noFill/>
                </a:ln>
                <a:latin typeface="Times New Roman" panose="02020603050405020304" pitchFamily="18" charset="0"/>
                <a:cs typeface="Calibri" panose="020F0502020204030204" pitchFamily="34" charset="0"/>
              </a:rPr>
              <a:t>נייד לחללים גדולים, כגון מסעדות, חדרי אוכל, מטבחים </a:t>
            </a:r>
            <a:r>
              <a:rPr lang="he-IL" sz="2400" dirty="0" err="1" smtClean="0">
                <a:ln w="3175" cmpd="sng">
                  <a:noFill/>
                </a:ln>
                <a:latin typeface="Times New Roman" panose="02020603050405020304" pitchFamily="18" charset="0"/>
                <a:cs typeface="Calibri" panose="020F0502020204030204" pitchFamily="34" charset="0"/>
              </a:rPr>
              <a:t>וכו</a:t>
            </a:r>
            <a:r>
              <a:rPr lang="he-IL" sz="2400" b="1" dirty="0" smtClean="0">
                <a:latin typeface="Calibri" panose="020F0502020204030204" pitchFamily="34" charset="0"/>
                <a:cs typeface="Calibri" panose="020F0502020204030204" pitchFamily="34" charset="0"/>
              </a:rPr>
              <a:t>  .</a:t>
            </a:r>
            <a:endParaRPr lang="he-IL" sz="2400" b="1" dirty="0">
              <a:latin typeface="Calibri" panose="020F0502020204030204" pitchFamily="34" charset="0"/>
              <a:cs typeface="Calibri" panose="020F0502020204030204" pitchFamily="34" charset="0"/>
            </a:endParaRPr>
          </a:p>
        </p:txBody>
      </p:sp>
      <p:pic>
        <p:nvPicPr>
          <p:cNvPr id="10" name="תמונה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3933" y="4308477"/>
            <a:ext cx="915685" cy="1225086"/>
          </a:xfrm>
          <a:prstGeom prst="ellipse">
            <a:avLst/>
          </a:prstGeom>
          <a:ln>
            <a:noFill/>
          </a:ln>
          <a:effectLst>
            <a:softEdge rad="112500"/>
          </a:effectLst>
        </p:spPr>
      </p:pic>
    </p:spTree>
    <p:extLst>
      <p:ext uri="{BB962C8B-B14F-4D97-AF65-F5344CB8AC3E}">
        <p14:creationId xmlns:p14="http://schemas.microsoft.com/office/powerpoint/2010/main" val="999695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תמונה 6">
            <a:extLst>
              <a:ext uri="{FF2B5EF4-FFF2-40B4-BE49-F238E27FC236}">
                <a16:creationId xmlns:a16="http://schemas.microsoft.com/office/drawing/2014/main" xmlns="" id="{015A86C6-CC3C-4702-A46C-FF31DA49E98B}"/>
              </a:ext>
            </a:extLst>
          </p:cNvPr>
          <p:cNvPicPr>
            <a:picLocks noChangeAspect="1"/>
          </p:cNvPicPr>
          <p:nvPr/>
        </p:nvPicPr>
        <p:blipFill>
          <a:blip r:embed="rId2"/>
          <a:stretch>
            <a:fillRect/>
          </a:stretch>
        </p:blipFill>
        <p:spPr>
          <a:xfrm>
            <a:off x="365305" y="968991"/>
            <a:ext cx="4277710" cy="5499393"/>
          </a:xfrm>
          <a:prstGeom prst="rect">
            <a:avLst/>
          </a:prstGeom>
        </p:spPr>
      </p:pic>
      <p:sp>
        <p:nvSpPr>
          <p:cNvPr id="9" name="תיבת טקסט 8">
            <a:extLst>
              <a:ext uri="{FF2B5EF4-FFF2-40B4-BE49-F238E27FC236}">
                <a16:creationId xmlns:a16="http://schemas.microsoft.com/office/drawing/2014/main" xmlns="" id="{0E33F42A-69BC-4D3E-B5D2-060A1276D2D6}"/>
              </a:ext>
            </a:extLst>
          </p:cNvPr>
          <p:cNvSpPr txBox="1"/>
          <p:nvPr/>
        </p:nvSpPr>
        <p:spPr>
          <a:xfrm>
            <a:off x="324427" y="194141"/>
            <a:ext cx="4581012" cy="400110"/>
          </a:xfrm>
          <a:prstGeom prst="rect">
            <a:avLst/>
          </a:prstGeom>
          <a:noFill/>
        </p:spPr>
        <p:txBody>
          <a:bodyPr wrap="square" rtlCol="1">
            <a:spAutoFit/>
          </a:bodyPr>
          <a:lstStyle/>
          <a:p>
            <a:pPr algn="ctr"/>
            <a:r>
              <a:rPr lang="he-IL" sz="2000" b="1" dirty="0">
                <a:latin typeface="Calibri" panose="020F0502020204030204" pitchFamily="34" charset="0"/>
                <a:cs typeface="Calibri" panose="020F0502020204030204" pitchFamily="34" charset="0"/>
              </a:rPr>
              <a:t>תעודת מכון התקנים למחוללי האוזון</a:t>
            </a:r>
          </a:p>
        </p:txBody>
      </p:sp>
      <p:pic>
        <p:nvPicPr>
          <p:cNvPr id="8" name="תמונה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0254" y="5790434"/>
            <a:ext cx="5274018" cy="856218"/>
          </a:xfrm>
          <a:prstGeom prst="rect">
            <a:avLst/>
          </a:prstGeom>
        </p:spPr>
      </p:pic>
      <p:pic>
        <p:nvPicPr>
          <p:cNvPr id="5" name="תמונה 4">
            <a:extLst>
              <a:ext uri="{FF2B5EF4-FFF2-40B4-BE49-F238E27FC236}">
                <a16:creationId xmlns:a16="http://schemas.microsoft.com/office/drawing/2014/main" xmlns="" id="{F2A6391E-6DDC-4226-AA77-129271B5F426}"/>
              </a:ext>
            </a:extLst>
          </p:cNvPr>
          <p:cNvPicPr>
            <a:picLocks noChangeAspect="1"/>
          </p:cNvPicPr>
          <p:nvPr/>
        </p:nvPicPr>
        <p:blipFill>
          <a:blip r:embed="rId4"/>
          <a:stretch>
            <a:fillRect/>
          </a:stretch>
        </p:blipFill>
        <p:spPr>
          <a:xfrm>
            <a:off x="7069946" y="808186"/>
            <a:ext cx="3363145" cy="4787396"/>
          </a:xfrm>
          <a:prstGeom prst="rect">
            <a:avLst/>
          </a:prstGeom>
          <a:ln>
            <a:noFill/>
          </a:ln>
          <a:effectLst>
            <a:softEdge rad="112500"/>
          </a:effectLst>
        </p:spPr>
      </p:pic>
      <p:sp>
        <p:nvSpPr>
          <p:cNvPr id="10" name="תיבת טקסט 8">
            <a:extLst>
              <a:ext uri="{FF2B5EF4-FFF2-40B4-BE49-F238E27FC236}">
                <a16:creationId xmlns:a16="http://schemas.microsoft.com/office/drawing/2014/main" xmlns="" id="{0E33F42A-69BC-4D3E-B5D2-060A1276D2D6}"/>
              </a:ext>
            </a:extLst>
          </p:cNvPr>
          <p:cNvSpPr txBox="1"/>
          <p:nvPr/>
        </p:nvSpPr>
        <p:spPr>
          <a:xfrm>
            <a:off x="7844653" y="194141"/>
            <a:ext cx="2588438" cy="400110"/>
          </a:xfrm>
          <a:prstGeom prst="rect">
            <a:avLst/>
          </a:prstGeom>
          <a:noFill/>
        </p:spPr>
        <p:txBody>
          <a:bodyPr wrap="square" rtlCol="1">
            <a:spAutoFit/>
          </a:bodyPr>
          <a:lstStyle/>
          <a:p>
            <a:pPr algn="ctr"/>
            <a:r>
              <a:rPr lang="he-IL" sz="2000" b="1" dirty="0">
                <a:latin typeface="Calibri" panose="020F0502020204030204" pitchFamily="34" charset="0"/>
                <a:cs typeface="Calibri" panose="020F0502020204030204" pitchFamily="34" charset="0"/>
              </a:rPr>
              <a:t>תעודת </a:t>
            </a:r>
            <a:r>
              <a:rPr lang="he-IL" sz="2000" b="1" dirty="0" smtClean="0">
                <a:latin typeface="Calibri" panose="020F0502020204030204" pitchFamily="34" charset="0"/>
                <a:cs typeface="Calibri" panose="020F0502020204030204" pitchFamily="34" charset="0"/>
              </a:rPr>
              <a:t>יצרן</a:t>
            </a:r>
            <a:endParaRPr lang="he-IL" sz="2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94033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כותרת 1"/>
          <p:cNvSpPr>
            <a:spLocks noGrp="1"/>
          </p:cNvSpPr>
          <p:nvPr>
            <p:ph type="ctrTitle"/>
          </p:nvPr>
        </p:nvSpPr>
        <p:spPr>
          <a:xfrm>
            <a:off x="5282334" y="1147735"/>
            <a:ext cx="5828146" cy="732316"/>
          </a:xfrm>
        </p:spPr>
        <p:txBody>
          <a:bodyPr>
            <a:normAutofit/>
          </a:bodyPr>
          <a:lstStyle/>
          <a:p>
            <a:r>
              <a:rPr lang="he-IL" sz="3600" b="1" u="sng" dirty="0">
                <a:latin typeface="Calibri" panose="020F0502020204030204" pitchFamily="34" charset="0"/>
                <a:cs typeface="Calibri" panose="020F0502020204030204" pitchFamily="34" charset="0"/>
              </a:rPr>
              <a:t>לפרטים נוספים וליצירת קשר </a:t>
            </a:r>
          </a:p>
        </p:txBody>
      </p:sp>
      <p:sp>
        <p:nvSpPr>
          <p:cNvPr id="3" name="כותרת משנה 2"/>
          <p:cNvSpPr>
            <a:spLocks noGrp="1"/>
          </p:cNvSpPr>
          <p:nvPr>
            <p:ph type="subTitle" idx="1"/>
          </p:nvPr>
        </p:nvSpPr>
        <p:spPr>
          <a:xfrm>
            <a:off x="1745384" y="3895965"/>
            <a:ext cx="4942093" cy="590256"/>
          </a:xfrm>
        </p:spPr>
        <p:txBody>
          <a:bodyPr>
            <a:noAutofit/>
          </a:bodyPr>
          <a:lstStyle/>
          <a:p>
            <a:pPr algn="l"/>
            <a:r>
              <a:rPr lang="en-US" sz="4000" b="1" dirty="0" smtClean="0"/>
              <a:t>info@tsolutions.co.il </a:t>
            </a:r>
            <a:endParaRPr lang="he-IL" sz="4000" b="1" dirty="0"/>
          </a:p>
        </p:txBody>
      </p:sp>
      <p:sp>
        <p:nvSpPr>
          <p:cNvPr id="6" name="TextBox 5"/>
          <p:cNvSpPr txBox="1"/>
          <p:nvPr/>
        </p:nvSpPr>
        <p:spPr>
          <a:xfrm>
            <a:off x="1905000" y="1965340"/>
            <a:ext cx="3178676" cy="707886"/>
          </a:xfrm>
          <a:prstGeom prst="rect">
            <a:avLst/>
          </a:prstGeom>
          <a:noFill/>
        </p:spPr>
        <p:txBody>
          <a:bodyPr wrap="square" rtlCol="1">
            <a:spAutoFit/>
          </a:bodyPr>
          <a:lstStyle/>
          <a:p>
            <a:r>
              <a:rPr lang="he-IL" sz="4000" b="1" dirty="0">
                <a:latin typeface="Calibri" panose="020F0502020204030204" pitchFamily="34" charset="0"/>
                <a:cs typeface="Calibri" panose="020F0502020204030204" pitchFamily="34" charset="0"/>
              </a:rPr>
              <a:t>04-9907987</a:t>
            </a:r>
          </a:p>
        </p:txBody>
      </p:sp>
      <p:pic>
        <p:nvPicPr>
          <p:cNvPr id="7" name="תמונה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666" y="5198955"/>
            <a:ext cx="575341" cy="575341"/>
          </a:xfrm>
          <a:prstGeom prst="rect">
            <a:avLst/>
          </a:prstGeom>
        </p:spPr>
      </p:pic>
      <p:pic>
        <p:nvPicPr>
          <p:cNvPr id="8" name="תמונה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3698" y="3805429"/>
            <a:ext cx="771328" cy="771328"/>
          </a:xfrm>
          <a:prstGeom prst="rect">
            <a:avLst/>
          </a:prstGeom>
        </p:spPr>
      </p:pic>
      <p:pic>
        <p:nvPicPr>
          <p:cNvPr id="10" name="תמונה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0918" y="1944228"/>
            <a:ext cx="629289" cy="637255"/>
          </a:xfrm>
          <a:prstGeom prst="rect">
            <a:avLst/>
          </a:prstGeom>
        </p:spPr>
      </p:pic>
      <p:sp>
        <p:nvSpPr>
          <p:cNvPr id="11" name="TextBox 10"/>
          <p:cNvSpPr txBox="1"/>
          <p:nvPr/>
        </p:nvSpPr>
        <p:spPr>
          <a:xfrm>
            <a:off x="1745384" y="5132682"/>
            <a:ext cx="9615055" cy="707886"/>
          </a:xfrm>
          <a:prstGeom prst="rect">
            <a:avLst/>
          </a:prstGeom>
          <a:noFill/>
        </p:spPr>
        <p:txBody>
          <a:bodyPr wrap="square" rtlCol="1">
            <a:spAutoFit/>
          </a:bodyPr>
          <a:lstStyle/>
          <a:p>
            <a:r>
              <a:rPr lang="en-US" sz="4000" b="1" dirty="0">
                <a:latin typeface="Calibri" panose="020F0502020204030204" pitchFamily="34" charset="0"/>
                <a:cs typeface="Calibri" panose="020F0502020204030204" pitchFamily="34" charset="0"/>
              </a:rPr>
              <a:t>https://www.facebook.com/T.SulutionsLTD/</a:t>
            </a:r>
            <a:endParaRPr lang="he-IL" sz="4000" b="1" dirty="0">
              <a:latin typeface="Calibri" panose="020F0502020204030204" pitchFamily="34" charset="0"/>
              <a:cs typeface="Calibri" panose="020F0502020204030204" pitchFamily="34" charset="0"/>
            </a:endParaRPr>
          </a:p>
        </p:txBody>
      </p:sp>
      <p:pic>
        <p:nvPicPr>
          <p:cNvPr id="12" name="תמונה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03726" y="208225"/>
            <a:ext cx="5274018" cy="856218"/>
          </a:xfrm>
          <a:prstGeom prst="rect">
            <a:avLst/>
          </a:prstGeom>
        </p:spPr>
      </p:pic>
      <p:pic>
        <p:nvPicPr>
          <p:cNvPr id="4" name="תמונה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3796" y="2691148"/>
            <a:ext cx="711132" cy="1004615"/>
          </a:xfrm>
          <a:prstGeom prst="rect">
            <a:avLst/>
          </a:prstGeom>
        </p:spPr>
      </p:pic>
      <p:sp>
        <p:nvSpPr>
          <p:cNvPr id="5" name="TextBox 4"/>
          <p:cNvSpPr txBox="1"/>
          <p:nvPr/>
        </p:nvSpPr>
        <p:spPr>
          <a:xfrm>
            <a:off x="1905000" y="2839512"/>
            <a:ext cx="4171950" cy="707886"/>
          </a:xfrm>
          <a:prstGeom prst="rect">
            <a:avLst/>
          </a:prstGeom>
          <a:noFill/>
        </p:spPr>
        <p:txBody>
          <a:bodyPr wrap="square" rtlCol="1">
            <a:spAutoFit/>
          </a:bodyPr>
          <a:lstStyle/>
          <a:p>
            <a:r>
              <a:rPr lang="he-IL" sz="4000" b="1" dirty="0" smtClean="0">
                <a:latin typeface="Calibri" panose="020F0502020204030204" pitchFamily="34" charset="0"/>
                <a:cs typeface="Calibri" panose="020F0502020204030204" pitchFamily="34" charset="0"/>
              </a:rPr>
              <a:t>054-5633937</a:t>
            </a:r>
            <a:endParaRPr lang="he-IL" sz="4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61193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ערכת נושא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ערכת נושא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459</TotalTime>
  <Words>230</Words>
  <Application>Microsoft Office PowerPoint</Application>
  <PresentationFormat>מסך רחב</PresentationFormat>
  <Paragraphs>39</Paragraphs>
  <Slides>8</Slides>
  <Notes>1</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8</vt:i4>
      </vt:variant>
    </vt:vector>
  </HeadingPairs>
  <TitlesOfParts>
    <vt:vector size="14" baseType="lpstr">
      <vt:lpstr>Aharoni</vt:lpstr>
      <vt:lpstr>Arial</vt:lpstr>
      <vt:lpstr>Calibri</vt:lpstr>
      <vt:lpstr>Calibri Light</vt:lpstr>
      <vt:lpstr>Times New Roman</vt:lpstr>
      <vt:lpstr>Office Theme</vt:lpstr>
      <vt:lpstr>אנטי- בקטי  מחוללי אוזון לחיטוי חללים</vt:lpstr>
      <vt:lpstr>האוזון תיאור כללי</vt:lpstr>
      <vt:lpstr>מצגת של PowerPoint</vt:lpstr>
      <vt:lpstr>מצגת של PowerPoint</vt:lpstr>
      <vt:lpstr>מצגת של PowerPoint</vt:lpstr>
      <vt:lpstr>מצגת של PowerPoint</vt:lpstr>
      <vt:lpstr>מצגת של PowerPoint</vt:lpstr>
      <vt:lpstr>לפרטים נוספים וליצירת קשר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מחוללי אוזון לחיטוי  באמצעות גז או מי אוזון</dc:title>
  <dc:creator>David Eyal</dc:creator>
  <cp:lastModifiedBy>User</cp:lastModifiedBy>
  <cp:revision>73</cp:revision>
  <dcterms:created xsi:type="dcterms:W3CDTF">2020-03-17T22:19:20Z</dcterms:created>
  <dcterms:modified xsi:type="dcterms:W3CDTF">2020-03-24T08:24:43Z</dcterms:modified>
</cp:coreProperties>
</file>